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301" r:id="rId3"/>
    <p:sldId id="257" r:id="rId4"/>
    <p:sldId id="259" r:id="rId5"/>
    <p:sldId id="260" r:id="rId6"/>
    <p:sldId id="262" r:id="rId7"/>
    <p:sldId id="263" r:id="rId8"/>
    <p:sldId id="264" r:id="rId9"/>
    <p:sldId id="278" r:id="rId10"/>
    <p:sldId id="265" r:id="rId11"/>
    <p:sldId id="266" r:id="rId12"/>
    <p:sldId id="267" r:id="rId13"/>
    <p:sldId id="268" r:id="rId14"/>
    <p:sldId id="276" r:id="rId15"/>
    <p:sldId id="275" r:id="rId16"/>
    <p:sldId id="280" r:id="rId17"/>
    <p:sldId id="281" r:id="rId18"/>
    <p:sldId id="277" r:id="rId19"/>
    <p:sldId id="286" r:id="rId20"/>
    <p:sldId id="287" r:id="rId21"/>
    <p:sldId id="288" r:id="rId22"/>
    <p:sldId id="300" r:id="rId23"/>
    <p:sldId id="297" r:id="rId24"/>
    <p:sldId id="271" r:id="rId25"/>
    <p:sldId id="270" r:id="rId26"/>
    <p:sldId id="273" r:id="rId27"/>
    <p:sldId id="274" r:id="rId28"/>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38" d="100"/>
          <a:sy n="38" d="100"/>
        </p:scale>
        <p:origin x="1050" y="6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4400" b="0" i="0">
                <a:solidFill>
                  <a:schemeClr val="tx1"/>
                </a:solidFill>
                <a:latin typeface="Comic Sans MS"/>
                <a:cs typeface="Comic Sans MS"/>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600" b="0" i="0" u="sng">
                <a:solidFill>
                  <a:srgbClr val="0462C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omic Sans MS"/>
                <a:cs typeface="Comic Sans MS"/>
              </a:defRPr>
            </a:lvl1pPr>
          </a:lstStyle>
          <a:p>
            <a:endParaRPr/>
          </a:p>
        </p:txBody>
      </p:sp>
      <p:sp>
        <p:nvSpPr>
          <p:cNvPr id="3" name="Holder 3"/>
          <p:cNvSpPr>
            <a:spLocks noGrp="1"/>
          </p:cNvSpPr>
          <p:nvPr>
            <p:ph type="body" idx="1"/>
          </p:nvPr>
        </p:nvSpPr>
        <p:spPr/>
        <p:txBody>
          <a:bodyPr lIns="0" tIns="0" rIns="0" bIns="0"/>
          <a:lstStyle>
            <a:lvl1pPr>
              <a:defRPr sz="2600" b="0" i="0" u="sng">
                <a:solidFill>
                  <a:srgbClr val="0462C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omic Sans MS"/>
                <a:cs typeface="Comic Sans MS"/>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omic Sans MS"/>
                <a:cs typeface="Comic Sans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DEEBF7"/>
          </a:solidFill>
        </p:spPr>
        <p:txBody>
          <a:bodyPr wrap="square" lIns="0" tIns="0" rIns="0" bIns="0" rtlCol="0"/>
          <a:lstStyle/>
          <a:p>
            <a:endParaRPr/>
          </a:p>
        </p:txBody>
      </p:sp>
      <p:sp>
        <p:nvSpPr>
          <p:cNvPr id="2" name="Holder 2"/>
          <p:cNvSpPr>
            <a:spLocks noGrp="1"/>
          </p:cNvSpPr>
          <p:nvPr>
            <p:ph type="title"/>
          </p:nvPr>
        </p:nvSpPr>
        <p:spPr>
          <a:xfrm>
            <a:off x="1626489" y="180797"/>
            <a:ext cx="8939021" cy="1428241"/>
          </a:xfrm>
          <a:prstGeom prst="rect">
            <a:avLst/>
          </a:prstGeom>
        </p:spPr>
        <p:txBody>
          <a:bodyPr wrap="square" lIns="0" tIns="0" rIns="0" bIns="0">
            <a:spAutoFit/>
          </a:bodyPr>
          <a:lstStyle>
            <a:lvl1pPr>
              <a:defRPr sz="4400" b="0" i="0">
                <a:solidFill>
                  <a:schemeClr val="tx1"/>
                </a:solidFill>
                <a:latin typeface="Comic Sans MS"/>
                <a:cs typeface="Comic Sans MS"/>
              </a:defRPr>
            </a:lvl1pPr>
          </a:lstStyle>
          <a:p>
            <a:endParaRPr/>
          </a:p>
        </p:txBody>
      </p:sp>
      <p:sp>
        <p:nvSpPr>
          <p:cNvPr id="3" name="Holder 3"/>
          <p:cNvSpPr>
            <a:spLocks noGrp="1"/>
          </p:cNvSpPr>
          <p:nvPr>
            <p:ph type="body" idx="1"/>
          </p:nvPr>
        </p:nvSpPr>
        <p:spPr>
          <a:xfrm>
            <a:off x="916939" y="1780413"/>
            <a:ext cx="9055735" cy="4744084"/>
          </a:xfrm>
          <a:prstGeom prst="rect">
            <a:avLst/>
          </a:prstGeom>
        </p:spPr>
        <p:txBody>
          <a:bodyPr wrap="square" lIns="0" tIns="0" rIns="0" bIns="0">
            <a:spAutoFit/>
          </a:bodyPr>
          <a:lstStyle>
            <a:lvl1pPr>
              <a:defRPr sz="2600" b="0" i="0" u="sng">
                <a:solidFill>
                  <a:srgbClr val="0462C1"/>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1/12/2026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xml"/><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43.jpg"/><Relationship Id="rId7" Type="http://schemas.openxmlformats.org/officeDocument/2006/relationships/image" Target="../media/image47.png"/><Relationship Id="rId2" Type="http://schemas.openxmlformats.org/officeDocument/2006/relationships/image" Target="../media/image42.jpg"/><Relationship Id="rId1" Type="http://schemas.openxmlformats.org/officeDocument/2006/relationships/slideLayout" Target="../slideLayouts/slideLayout4.xml"/><Relationship Id="rId6" Type="http://schemas.openxmlformats.org/officeDocument/2006/relationships/image" Target="../media/image46.png"/><Relationship Id="rId5" Type="http://schemas.openxmlformats.org/officeDocument/2006/relationships/image" Target="../media/image45.jpg"/><Relationship Id="rId4" Type="http://schemas.openxmlformats.org/officeDocument/2006/relationships/image" Target="../media/image44.jp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Internetmatters.org" TargetMode="External"/><Relationship Id="rId2" Type="http://schemas.openxmlformats.org/officeDocument/2006/relationships/hyperlink" Target="https://www.saferinternet.org.uk/safer-internet-day/2018" TargetMode="External"/><Relationship Id="rId1" Type="http://schemas.openxmlformats.org/officeDocument/2006/relationships/slideLayout" Target="../slideLayouts/slideLayout2.xml"/><Relationship Id="rId6" Type="http://schemas.openxmlformats.org/officeDocument/2006/relationships/hyperlink" Target="https://www.ceop.police.uk/safety-centre/" TargetMode="External"/><Relationship Id="rId5" Type="http://schemas.openxmlformats.org/officeDocument/2006/relationships/hyperlink" Target="https://www.budgetdirect.com.au/blog/digital-safety-staying-safe-online.html" TargetMode="External"/><Relationship Id="rId4" Type="http://schemas.openxmlformats.org/officeDocument/2006/relationships/hyperlink" Target="http://www.internetmatters.or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662427" y="600455"/>
            <a:ext cx="6353556" cy="3573779"/>
          </a:xfrm>
          <a:prstGeom prst="rect">
            <a:avLst/>
          </a:prstGeom>
        </p:spPr>
      </p:pic>
      <p:sp>
        <p:nvSpPr>
          <p:cNvPr id="3" name="object 3"/>
          <p:cNvSpPr txBox="1">
            <a:spLocks noGrp="1"/>
          </p:cNvSpPr>
          <p:nvPr>
            <p:ph type="title"/>
          </p:nvPr>
        </p:nvSpPr>
        <p:spPr>
          <a:xfrm>
            <a:off x="2461386" y="4644390"/>
            <a:ext cx="7528559" cy="1589405"/>
          </a:xfrm>
          <a:prstGeom prst="rect">
            <a:avLst/>
          </a:prstGeom>
        </p:spPr>
        <p:txBody>
          <a:bodyPr vert="horz" wrap="square" lIns="0" tIns="106045" rIns="0" bIns="0" rtlCol="0">
            <a:spAutoFit/>
          </a:bodyPr>
          <a:lstStyle/>
          <a:p>
            <a:pPr marL="268605" marR="5080" indent="-256540">
              <a:lnSpc>
                <a:spcPts val="5830"/>
              </a:lnSpc>
              <a:spcBef>
                <a:spcPts val="835"/>
              </a:spcBef>
            </a:pPr>
            <a:r>
              <a:rPr sz="5400" b="1" dirty="0">
                <a:latin typeface="Calibri"/>
                <a:cs typeface="Calibri"/>
              </a:rPr>
              <a:t>How</a:t>
            </a:r>
            <a:r>
              <a:rPr sz="5400" b="1" spc="-114" dirty="0">
                <a:latin typeface="Calibri"/>
                <a:cs typeface="Calibri"/>
              </a:rPr>
              <a:t> </a:t>
            </a:r>
            <a:r>
              <a:rPr sz="5400" b="1" dirty="0">
                <a:latin typeface="Calibri"/>
                <a:cs typeface="Calibri"/>
              </a:rPr>
              <a:t>can</a:t>
            </a:r>
            <a:r>
              <a:rPr sz="5400" b="1" spc="-114" dirty="0">
                <a:latin typeface="Calibri"/>
                <a:cs typeface="Calibri"/>
              </a:rPr>
              <a:t> </a:t>
            </a:r>
            <a:r>
              <a:rPr sz="5400" b="1" dirty="0">
                <a:latin typeface="Calibri"/>
                <a:cs typeface="Calibri"/>
              </a:rPr>
              <a:t>you</a:t>
            </a:r>
            <a:r>
              <a:rPr sz="5400" b="1" spc="-110" dirty="0">
                <a:latin typeface="Calibri"/>
                <a:cs typeface="Calibri"/>
              </a:rPr>
              <a:t> </a:t>
            </a:r>
            <a:r>
              <a:rPr sz="5400" b="1" dirty="0">
                <a:latin typeface="Calibri"/>
                <a:cs typeface="Calibri"/>
              </a:rPr>
              <a:t>support</a:t>
            </a:r>
            <a:r>
              <a:rPr sz="5400" b="1" spc="-100" dirty="0">
                <a:latin typeface="Calibri"/>
                <a:cs typeface="Calibri"/>
              </a:rPr>
              <a:t> </a:t>
            </a:r>
            <a:r>
              <a:rPr sz="5400" b="1" spc="-20" dirty="0">
                <a:latin typeface="Calibri"/>
                <a:cs typeface="Calibri"/>
              </a:rPr>
              <a:t>your </a:t>
            </a:r>
            <a:r>
              <a:rPr sz="5400" b="1" dirty="0">
                <a:latin typeface="Calibri"/>
                <a:cs typeface="Calibri"/>
              </a:rPr>
              <a:t>child</a:t>
            </a:r>
            <a:r>
              <a:rPr sz="5400" b="1" spc="-125" dirty="0">
                <a:latin typeface="Calibri"/>
                <a:cs typeface="Calibri"/>
              </a:rPr>
              <a:t> </a:t>
            </a:r>
            <a:r>
              <a:rPr sz="5400" b="1" dirty="0">
                <a:latin typeface="Calibri"/>
                <a:cs typeface="Calibri"/>
              </a:rPr>
              <a:t>to</a:t>
            </a:r>
            <a:r>
              <a:rPr sz="5400" b="1" spc="-120" dirty="0">
                <a:latin typeface="Calibri"/>
                <a:cs typeface="Calibri"/>
              </a:rPr>
              <a:t> </a:t>
            </a:r>
            <a:r>
              <a:rPr sz="5400" b="1" dirty="0">
                <a:latin typeface="Calibri"/>
                <a:cs typeface="Calibri"/>
              </a:rPr>
              <a:t>stay</a:t>
            </a:r>
            <a:r>
              <a:rPr sz="5400" b="1" spc="-120" dirty="0">
                <a:latin typeface="Calibri"/>
                <a:cs typeface="Calibri"/>
              </a:rPr>
              <a:t> </a:t>
            </a:r>
            <a:r>
              <a:rPr sz="5400" b="1" dirty="0">
                <a:latin typeface="Calibri"/>
                <a:cs typeface="Calibri"/>
              </a:rPr>
              <a:t>safe</a:t>
            </a:r>
            <a:r>
              <a:rPr sz="5400" b="1" spc="-125" dirty="0">
                <a:latin typeface="Calibri"/>
                <a:cs typeface="Calibri"/>
              </a:rPr>
              <a:t> </a:t>
            </a:r>
            <a:r>
              <a:rPr sz="5400" b="1" spc="-10" dirty="0">
                <a:latin typeface="Calibri"/>
                <a:cs typeface="Calibri"/>
              </a:rPr>
              <a:t>online?</a:t>
            </a:r>
            <a:endParaRPr sz="5400">
              <a:latin typeface="Calibri"/>
              <a:cs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76784" y="600455"/>
            <a:ext cx="11838432" cy="5657088"/>
          </a:xfrm>
          <a:prstGeom prst="rect">
            <a:avLst/>
          </a:prstGeom>
        </p:spPr>
      </p:pic>
      <p:pic>
        <p:nvPicPr>
          <p:cNvPr id="4" name="Picture 3">
            <a:extLst>
              <a:ext uri="{FF2B5EF4-FFF2-40B4-BE49-F238E27FC236}">
                <a16:creationId xmlns:a16="http://schemas.microsoft.com/office/drawing/2014/main" id="{24EB32CE-A95C-4B0B-B887-D56829ABEEC9}"/>
              </a:ext>
            </a:extLst>
          </p:cNvPr>
          <p:cNvPicPr>
            <a:picLocks noChangeAspect="1"/>
          </p:cNvPicPr>
          <p:nvPr/>
        </p:nvPicPr>
        <p:blipFill>
          <a:blip r:embed="rId3"/>
          <a:stretch>
            <a:fillRect/>
          </a:stretch>
        </p:blipFill>
        <p:spPr>
          <a:xfrm>
            <a:off x="10544040" y="600455"/>
            <a:ext cx="1457528" cy="195289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13943" y="396240"/>
            <a:ext cx="11609832" cy="567080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636776" y="0"/>
            <a:ext cx="8348472" cy="685799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05027" y="737616"/>
            <a:ext cx="10981944" cy="538276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27D56CA-9977-4FCF-B0BC-4EACBB3E523A}"/>
              </a:ext>
            </a:extLst>
          </p:cNvPr>
          <p:cNvSpPr txBox="1"/>
          <p:nvPr/>
        </p:nvSpPr>
        <p:spPr>
          <a:xfrm>
            <a:off x="228600" y="1752600"/>
            <a:ext cx="1600200" cy="923330"/>
          </a:xfrm>
          <a:prstGeom prst="rect">
            <a:avLst/>
          </a:prstGeom>
          <a:noFill/>
        </p:spPr>
        <p:txBody>
          <a:bodyPr wrap="square" rtlCol="0">
            <a:spAutoFit/>
          </a:bodyPr>
          <a:lstStyle/>
          <a:p>
            <a:r>
              <a:rPr lang="en-GB" dirty="0"/>
              <a:t>Social media has many positives…</a:t>
            </a:r>
          </a:p>
        </p:txBody>
      </p:sp>
      <p:pic>
        <p:nvPicPr>
          <p:cNvPr id="2" name="Picture 1">
            <a:extLst>
              <a:ext uri="{FF2B5EF4-FFF2-40B4-BE49-F238E27FC236}">
                <a16:creationId xmlns:a16="http://schemas.microsoft.com/office/drawing/2014/main" id="{2BD1A81E-211B-40F5-AB62-B1BC77262344}"/>
              </a:ext>
            </a:extLst>
          </p:cNvPr>
          <p:cNvPicPr>
            <a:picLocks noChangeAspect="1"/>
          </p:cNvPicPr>
          <p:nvPr/>
        </p:nvPicPr>
        <p:blipFill>
          <a:blip r:embed="rId2"/>
          <a:stretch>
            <a:fillRect/>
          </a:stretch>
        </p:blipFill>
        <p:spPr>
          <a:xfrm>
            <a:off x="10737177" y="32084"/>
            <a:ext cx="1438781" cy="1926503"/>
          </a:xfrm>
          <a:prstGeom prst="rect">
            <a:avLst/>
          </a:prstGeom>
        </p:spPr>
      </p:pic>
      <p:pic>
        <p:nvPicPr>
          <p:cNvPr id="5" name="Picture 4">
            <a:extLst>
              <a:ext uri="{FF2B5EF4-FFF2-40B4-BE49-F238E27FC236}">
                <a16:creationId xmlns:a16="http://schemas.microsoft.com/office/drawing/2014/main" id="{D912E89F-53B4-48E9-803B-C1BB027F9238}"/>
              </a:ext>
            </a:extLst>
          </p:cNvPr>
          <p:cNvPicPr>
            <a:picLocks noChangeAspect="1"/>
          </p:cNvPicPr>
          <p:nvPr/>
        </p:nvPicPr>
        <p:blipFill>
          <a:blip r:embed="rId3"/>
          <a:stretch>
            <a:fillRect/>
          </a:stretch>
        </p:blipFill>
        <p:spPr>
          <a:xfrm>
            <a:off x="2133600" y="813410"/>
            <a:ext cx="5823203" cy="5434989"/>
          </a:xfrm>
          <a:prstGeom prst="rect">
            <a:avLst/>
          </a:prstGeom>
        </p:spPr>
      </p:pic>
    </p:spTree>
    <p:extLst>
      <p:ext uri="{BB962C8B-B14F-4D97-AF65-F5344CB8AC3E}">
        <p14:creationId xmlns:p14="http://schemas.microsoft.com/office/powerpoint/2010/main" val="268924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9784D17-5606-453C-8FE0-FC7B51C36097}"/>
              </a:ext>
            </a:extLst>
          </p:cNvPr>
          <p:cNvSpPr txBox="1"/>
          <p:nvPr/>
        </p:nvSpPr>
        <p:spPr>
          <a:xfrm>
            <a:off x="0" y="1447800"/>
            <a:ext cx="1267665" cy="1754326"/>
          </a:xfrm>
          <a:prstGeom prst="rect">
            <a:avLst/>
          </a:prstGeom>
          <a:noFill/>
        </p:spPr>
        <p:txBody>
          <a:bodyPr wrap="square" rtlCol="0">
            <a:spAutoFit/>
          </a:bodyPr>
          <a:lstStyle/>
          <a:p>
            <a:r>
              <a:rPr lang="en-GB" dirty="0"/>
              <a:t>… but be aware of the dangers of social media too.</a:t>
            </a:r>
          </a:p>
        </p:txBody>
      </p:sp>
      <p:pic>
        <p:nvPicPr>
          <p:cNvPr id="2" name="Picture 1">
            <a:extLst>
              <a:ext uri="{FF2B5EF4-FFF2-40B4-BE49-F238E27FC236}">
                <a16:creationId xmlns:a16="http://schemas.microsoft.com/office/drawing/2014/main" id="{89322C9F-D99A-4C53-B65C-C95B4292FE9A}"/>
              </a:ext>
            </a:extLst>
          </p:cNvPr>
          <p:cNvPicPr>
            <a:picLocks noChangeAspect="1"/>
          </p:cNvPicPr>
          <p:nvPr/>
        </p:nvPicPr>
        <p:blipFill>
          <a:blip r:embed="rId2"/>
          <a:stretch>
            <a:fillRect/>
          </a:stretch>
        </p:blipFill>
        <p:spPr>
          <a:xfrm>
            <a:off x="2386012" y="1676400"/>
            <a:ext cx="7419975" cy="1104900"/>
          </a:xfrm>
          <a:prstGeom prst="rect">
            <a:avLst/>
          </a:prstGeom>
        </p:spPr>
      </p:pic>
      <p:pic>
        <p:nvPicPr>
          <p:cNvPr id="4" name="Picture 3">
            <a:extLst>
              <a:ext uri="{FF2B5EF4-FFF2-40B4-BE49-F238E27FC236}">
                <a16:creationId xmlns:a16="http://schemas.microsoft.com/office/drawing/2014/main" id="{BA5106CA-DFAE-40F7-93C8-3055F264D451}"/>
              </a:ext>
            </a:extLst>
          </p:cNvPr>
          <p:cNvPicPr>
            <a:picLocks noChangeAspect="1"/>
          </p:cNvPicPr>
          <p:nvPr/>
        </p:nvPicPr>
        <p:blipFill>
          <a:blip r:embed="rId3"/>
          <a:stretch>
            <a:fillRect/>
          </a:stretch>
        </p:blipFill>
        <p:spPr>
          <a:xfrm>
            <a:off x="3657600" y="609600"/>
            <a:ext cx="5353050" cy="619125"/>
          </a:xfrm>
          <a:prstGeom prst="rect">
            <a:avLst/>
          </a:prstGeom>
        </p:spPr>
      </p:pic>
      <p:pic>
        <p:nvPicPr>
          <p:cNvPr id="5" name="Picture 4">
            <a:extLst>
              <a:ext uri="{FF2B5EF4-FFF2-40B4-BE49-F238E27FC236}">
                <a16:creationId xmlns:a16="http://schemas.microsoft.com/office/drawing/2014/main" id="{34C11DB2-98F7-46E9-AD60-1F0AF4BA5D9B}"/>
              </a:ext>
            </a:extLst>
          </p:cNvPr>
          <p:cNvPicPr>
            <a:picLocks noChangeAspect="1"/>
          </p:cNvPicPr>
          <p:nvPr/>
        </p:nvPicPr>
        <p:blipFill>
          <a:blip r:embed="rId4"/>
          <a:stretch>
            <a:fillRect/>
          </a:stretch>
        </p:blipFill>
        <p:spPr>
          <a:xfrm>
            <a:off x="381000" y="4029075"/>
            <a:ext cx="11163300" cy="1152525"/>
          </a:xfrm>
          <a:prstGeom prst="rect">
            <a:avLst/>
          </a:prstGeom>
        </p:spPr>
      </p:pic>
    </p:spTree>
    <p:extLst>
      <p:ext uri="{BB962C8B-B14F-4D97-AF65-F5344CB8AC3E}">
        <p14:creationId xmlns:p14="http://schemas.microsoft.com/office/powerpoint/2010/main" val="1904125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84A6B4-15EA-47E4-8973-2234935B5CDE}"/>
              </a:ext>
            </a:extLst>
          </p:cNvPr>
          <p:cNvPicPr>
            <a:picLocks noChangeAspect="1"/>
          </p:cNvPicPr>
          <p:nvPr/>
        </p:nvPicPr>
        <p:blipFill>
          <a:blip r:embed="rId2"/>
          <a:stretch>
            <a:fillRect/>
          </a:stretch>
        </p:blipFill>
        <p:spPr>
          <a:xfrm>
            <a:off x="0" y="-152400"/>
            <a:ext cx="12863612" cy="7010400"/>
          </a:xfrm>
          <a:prstGeom prst="rect">
            <a:avLst/>
          </a:prstGeom>
        </p:spPr>
      </p:pic>
      <p:pic>
        <p:nvPicPr>
          <p:cNvPr id="2" name="Picture 1">
            <a:extLst>
              <a:ext uri="{FF2B5EF4-FFF2-40B4-BE49-F238E27FC236}">
                <a16:creationId xmlns:a16="http://schemas.microsoft.com/office/drawing/2014/main" id="{4601ED41-006C-4137-92C6-577C5896CB9A}"/>
              </a:ext>
            </a:extLst>
          </p:cNvPr>
          <p:cNvPicPr>
            <a:picLocks noChangeAspect="1"/>
          </p:cNvPicPr>
          <p:nvPr/>
        </p:nvPicPr>
        <p:blipFill>
          <a:blip r:embed="rId3"/>
          <a:stretch>
            <a:fillRect/>
          </a:stretch>
        </p:blipFill>
        <p:spPr>
          <a:xfrm>
            <a:off x="9296400" y="609600"/>
            <a:ext cx="1505843" cy="1963082"/>
          </a:xfrm>
          <a:prstGeom prst="rect">
            <a:avLst/>
          </a:prstGeom>
        </p:spPr>
      </p:pic>
      <p:sp>
        <p:nvSpPr>
          <p:cNvPr id="4" name="Rectangle 3">
            <a:extLst>
              <a:ext uri="{FF2B5EF4-FFF2-40B4-BE49-F238E27FC236}">
                <a16:creationId xmlns:a16="http://schemas.microsoft.com/office/drawing/2014/main" id="{C1CF6C53-168B-4498-9C13-3F051F501385}"/>
              </a:ext>
            </a:extLst>
          </p:cNvPr>
          <p:cNvSpPr/>
          <p:nvPr/>
        </p:nvSpPr>
        <p:spPr>
          <a:xfrm>
            <a:off x="1905000" y="609600"/>
            <a:ext cx="6096000" cy="369332"/>
          </a:xfrm>
          <a:prstGeom prst="rect">
            <a:avLst/>
          </a:prstGeom>
        </p:spPr>
        <p:txBody>
          <a:bodyPr>
            <a:spAutoFit/>
          </a:bodyPr>
          <a:lstStyle/>
          <a:p>
            <a:r>
              <a:rPr lang="en-GB" dirty="0"/>
              <a:t>.</a:t>
            </a:r>
          </a:p>
        </p:txBody>
      </p:sp>
    </p:spTree>
    <p:extLst>
      <p:ext uri="{BB962C8B-B14F-4D97-AF65-F5344CB8AC3E}">
        <p14:creationId xmlns:p14="http://schemas.microsoft.com/office/powerpoint/2010/main" val="2739805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7919FA-7BD4-455F-A004-C7DF8E542949}"/>
              </a:ext>
            </a:extLst>
          </p:cNvPr>
          <p:cNvPicPr>
            <a:picLocks noChangeAspect="1"/>
          </p:cNvPicPr>
          <p:nvPr/>
        </p:nvPicPr>
        <p:blipFill>
          <a:blip r:embed="rId2"/>
          <a:stretch>
            <a:fillRect/>
          </a:stretch>
        </p:blipFill>
        <p:spPr>
          <a:xfrm>
            <a:off x="32085" y="26158"/>
            <a:ext cx="5529777" cy="3089488"/>
          </a:xfrm>
          <a:prstGeom prst="rect">
            <a:avLst/>
          </a:prstGeom>
        </p:spPr>
      </p:pic>
      <p:pic>
        <p:nvPicPr>
          <p:cNvPr id="2" name="Picture 1">
            <a:extLst>
              <a:ext uri="{FF2B5EF4-FFF2-40B4-BE49-F238E27FC236}">
                <a16:creationId xmlns:a16="http://schemas.microsoft.com/office/drawing/2014/main" id="{7E77EB88-D2A5-46E1-8F18-D666BB6D1312}"/>
              </a:ext>
            </a:extLst>
          </p:cNvPr>
          <p:cNvPicPr>
            <a:picLocks noChangeAspect="1"/>
          </p:cNvPicPr>
          <p:nvPr/>
        </p:nvPicPr>
        <p:blipFill>
          <a:blip r:embed="rId3"/>
          <a:stretch>
            <a:fillRect/>
          </a:stretch>
        </p:blipFill>
        <p:spPr>
          <a:xfrm>
            <a:off x="6553200" y="-5926"/>
            <a:ext cx="5606715" cy="3120979"/>
          </a:xfrm>
          <a:prstGeom prst="rect">
            <a:avLst/>
          </a:prstGeom>
        </p:spPr>
      </p:pic>
      <p:pic>
        <p:nvPicPr>
          <p:cNvPr id="4" name="Picture 3">
            <a:extLst>
              <a:ext uri="{FF2B5EF4-FFF2-40B4-BE49-F238E27FC236}">
                <a16:creationId xmlns:a16="http://schemas.microsoft.com/office/drawing/2014/main" id="{3F972167-6730-4035-86B1-55326B9D3930}"/>
              </a:ext>
            </a:extLst>
          </p:cNvPr>
          <p:cNvPicPr>
            <a:picLocks noChangeAspect="1"/>
          </p:cNvPicPr>
          <p:nvPr/>
        </p:nvPicPr>
        <p:blipFill>
          <a:blip r:embed="rId4"/>
          <a:stretch>
            <a:fillRect/>
          </a:stretch>
        </p:blipFill>
        <p:spPr>
          <a:xfrm>
            <a:off x="1" y="3733801"/>
            <a:ext cx="5486400" cy="3089488"/>
          </a:xfrm>
          <a:prstGeom prst="rect">
            <a:avLst/>
          </a:prstGeom>
        </p:spPr>
      </p:pic>
      <p:pic>
        <p:nvPicPr>
          <p:cNvPr id="5" name="Picture 4">
            <a:extLst>
              <a:ext uri="{FF2B5EF4-FFF2-40B4-BE49-F238E27FC236}">
                <a16:creationId xmlns:a16="http://schemas.microsoft.com/office/drawing/2014/main" id="{BF00B307-E48D-40A7-9865-494E46B006EA}"/>
              </a:ext>
            </a:extLst>
          </p:cNvPr>
          <p:cNvPicPr>
            <a:picLocks noChangeAspect="1"/>
          </p:cNvPicPr>
          <p:nvPr/>
        </p:nvPicPr>
        <p:blipFill>
          <a:blip r:embed="rId5"/>
          <a:stretch>
            <a:fillRect/>
          </a:stretch>
        </p:blipFill>
        <p:spPr>
          <a:xfrm>
            <a:off x="6705600" y="3733800"/>
            <a:ext cx="5486400" cy="3063297"/>
          </a:xfrm>
          <a:prstGeom prst="rect">
            <a:avLst/>
          </a:prstGeom>
        </p:spPr>
      </p:pic>
      <p:sp>
        <p:nvSpPr>
          <p:cNvPr id="6" name="TextBox 5">
            <a:extLst>
              <a:ext uri="{FF2B5EF4-FFF2-40B4-BE49-F238E27FC236}">
                <a16:creationId xmlns:a16="http://schemas.microsoft.com/office/drawing/2014/main" id="{19A401E3-4842-4EE3-926F-051B0E62B9E9}"/>
              </a:ext>
            </a:extLst>
          </p:cNvPr>
          <p:cNvSpPr txBox="1"/>
          <p:nvPr/>
        </p:nvSpPr>
        <p:spPr>
          <a:xfrm>
            <a:off x="1773249" y="3276600"/>
            <a:ext cx="8153400" cy="369332"/>
          </a:xfrm>
          <a:prstGeom prst="rect">
            <a:avLst/>
          </a:prstGeom>
          <a:noFill/>
        </p:spPr>
        <p:txBody>
          <a:bodyPr wrap="square" rtlCol="0">
            <a:spAutoFit/>
          </a:bodyPr>
          <a:lstStyle/>
          <a:p>
            <a:r>
              <a:rPr lang="en-US" dirty="0"/>
              <a:t>Challenge your child to find the evidence to prove their negative thoughts.</a:t>
            </a:r>
            <a:endParaRPr lang="en-GB" dirty="0"/>
          </a:p>
        </p:txBody>
      </p:sp>
    </p:spTree>
    <p:extLst>
      <p:ext uri="{BB962C8B-B14F-4D97-AF65-F5344CB8AC3E}">
        <p14:creationId xmlns:p14="http://schemas.microsoft.com/office/powerpoint/2010/main" val="1725009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3C2422-DE4F-4569-BAB0-4BA3D86CB111}"/>
              </a:ext>
            </a:extLst>
          </p:cNvPr>
          <p:cNvPicPr>
            <a:picLocks noChangeAspect="1"/>
          </p:cNvPicPr>
          <p:nvPr/>
        </p:nvPicPr>
        <p:blipFill>
          <a:blip r:embed="rId2"/>
          <a:stretch>
            <a:fillRect/>
          </a:stretch>
        </p:blipFill>
        <p:spPr>
          <a:xfrm>
            <a:off x="609600" y="457200"/>
            <a:ext cx="5982535" cy="2667372"/>
          </a:xfrm>
          <a:prstGeom prst="rect">
            <a:avLst/>
          </a:prstGeom>
        </p:spPr>
      </p:pic>
      <p:pic>
        <p:nvPicPr>
          <p:cNvPr id="5" name="Picture 4">
            <a:extLst>
              <a:ext uri="{FF2B5EF4-FFF2-40B4-BE49-F238E27FC236}">
                <a16:creationId xmlns:a16="http://schemas.microsoft.com/office/drawing/2014/main" id="{41F4EE7E-76B6-47D5-9B3C-CF6F51E6DE70}"/>
              </a:ext>
            </a:extLst>
          </p:cNvPr>
          <p:cNvPicPr>
            <a:picLocks noChangeAspect="1"/>
          </p:cNvPicPr>
          <p:nvPr/>
        </p:nvPicPr>
        <p:blipFill>
          <a:blip r:embed="rId3"/>
          <a:stretch>
            <a:fillRect/>
          </a:stretch>
        </p:blipFill>
        <p:spPr>
          <a:xfrm>
            <a:off x="7086599" y="3117159"/>
            <a:ext cx="4598837" cy="3478050"/>
          </a:xfrm>
          <a:prstGeom prst="rect">
            <a:avLst/>
          </a:prstGeom>
        </p:spPr>
      </p:pic>
      <p:sp>
        <p:nvSpPr>
          <p:cNvPr id="6" name="TextBox 5">
            <a:extLst>
              <a:ext uri="{FF2B5EF4-FFF2-40B4-BE49-F238E27FC236}">
                <a16:creationId xmlns:a16="http://schemas.microsoft.com/office/drawing/2014/main" id="{BBDC2033-AED0-4B2A-8DE2-468643AD8AC0}"/>
              </a:ext>
            </a:extLst>
          </p:cNvPr>
          <p:cNvSpPr txBox="1"/>
          <p:nvPr/>
        </p:nvSpPr>
        <p:spPr>
          <a:xfrm>
            <a:off x="1676400" y="3962400"/>
            <a:ext cx="4495801" cy="369332"/>
          </a:xfrm>
          <a:prstGeom prst="rect">
            <a:avLst/>
          </a:prstGeom>
          <a:noFill/>
        </p:spPr>
        <p:txBody>
          <a:bodyPr wrap="square" rtlCol="0">
            <a:spAutoFit/>
          </a:bodyPr>
          <a:lstStyle/>
          <a:p>
            <a:r>
              <a:rPr lang="en-GB" dirty="0"/>
              <a:t>Use child friendly search engines.</a:t>
            </a:r>
          </a:p>
        </p:txBody>
      </p:sp>
      <p:pic>
        <p:nvPicPr>
          <p:cNvPr id="2" name="Picture 1">
            <a:extLst>
              <a:ext uri="{FF2B5EF4-FFF2-40B4-BE49-F238E27FC236}">
                <a16:creationId xmlns:a16="http://schemas.microsoft.com/office/drawing/2014/main" id="{B620A084-0BB3-461A-8E68-F59534257544}"/>
              </a:ext>
            </a:extLst>
          </p:cNvPr>
          <p:cNvPicPr>
            <a:picLocks noChangeAspect="1"/>
          </p:cNvPicPr>
          <p:nvPr/>
        </p:nvPicPr>
        <p:blipFill>
          <a:blip r:embed="rId4"/>
          <a:stretch>
            <a:fillRect/>
          </a:stretch>
        </p:blipFill>
        <p:spPr>
          <a:xfrm>
            <a:off x="10527648" y="0"/>
            <a:ext cx="1664352" cy="2030144"/>
          </a:xfrm>
          <a:prstGeom prst="rect">
            <a:avLst/>
          </a:prstGeom>
        </p:spPr>
      </p:pic>
    </p:spTree>
    <p:extLst>
      <p:ext uri="{BB962C8B-B14F-4D97-AF65-F5344CB8AC3E}">
        <p14:creationId xmlns:p14="http://schemas.microsoft.com/office/powerpoint/2010/main" val="22191473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FC3D078-0C0F-4BAF-9DFD-33A8E0B4E503}"/>
              </a:ext>
            </a:extLst>
          </p:cNvPr>
          <p:cNvPicPr>
            <a:picLocks noChangeAspect="1"/>
          </p:cNvPicPr>
          <p:nvPr/>
        </p:nvPicPr>
        <p:blipFill>
          <a:blip r:embed="rId2"/>
          <a:stretch>
            <a:fillRect/>
          </a:stretch>
        </p:blipFill>
        <p:spPr>
          <a:xfrm>
            <a:off x="0" y="16255"/>
            <a:ext cx="12221036" cy="6841745"/>
          </a:xfrm>
          <a:prstGeom prst="rect">
            <a:avLst/>
          </a:prstGeom>
        </p:spPr>
      </p:pic>
      <p:pic>
        <p:nvPicPr>
          <p:cNvPr id="2" name="Picture 1">
            <a:extLst>
              <a:ext uri="{FF2B5EF4-FFF2-40B4-BE49-F238E27FC236}">
                <a16:creationId xmlns:a16="http://schemas.microsoft.com/office/drawing/2014/main" id="{2E1662A2-E6EA-45D3-A1A3-B37BFACB3234}"/>
              </a:ext>
            </a:extLst>
          </p:cNvPr>
          <p:cNvPicPr>
            <a:picLocks noChangeAspect="1"/>
          </p:cNvPicPr>
          <p:nvPr/>
        </p:nvPicPr>
        <p:blipFill>
          <a:blip r:embed="rId3"/>
          <a:stretch>
            <a:fillRect/>
          </a:stretch>
        </p:blipFill>
        <p:spPr>
          <a:xfrm>
            <a:off x="10565990" y="16255"/>
            <a:ext cx="1646063" cy="1956986"/>
          </a:xfrm>
          <a:prstGeom prst="rect">
            <a:avLst/>
          </a:prstGeom>
        </p:spPr>
      </p:pic>
    </p:spTree>
    <p:extLst>
      <p:ext uri="{BB962C8B-B14F-4D97-AF65-F5344CB8AC3E}">
        <p14:creationId xmlns:p14="http://schemas.microsoft.com/office/powerpoint/2010/main" val="1074483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5CF325A-98D4-428C-AFD7-987B9CDF19FD}"/>
              </a:ext>
            </a:extLst>
          </p:cNvPr>
          <p:cNvSpPr txBox="1"/>
          <p:nvPr/>
        </p:nvSpPr>
        <p:spPr>
          <a:xfrm>
            <a:off x="762000" y="762000"/>
            <a:ext cx="10363200" cy="6247864"/>
          </a:xfrm>
          <a:prstGeom prst="rect">
            <a:avLst/>
          </a:prstGeom>
          <a:noFill/>
        </p:spPr>
        <p:txBody>
          <a:bodyPr wrap="square" rtlCol="0">
            <a:spAutoFit/>
          </a:bodyPr>
          <a:lstStyle/>
          <a:p>
            <a:r>
              <a:rPr lang="en-GB" sz="4000" dirty="0"/>
              <a:t>By the end of this slideshow you will know:</a:t>
            </a:r>
          </a:p>
          <a:p>
            <a:endParaRPr lang="en-US" sz="4000" dirty="0"/>
          </a:p>
          <a:p>
            <a:endParaRPr lang="en-GB" sz="4000" dirty="0"/>
          </a:p>
          <a:p>
            <a:pPr marL="571500" indent="-571500">
              <a:buFont typeface="Arial" panose="020B0604020202020204" pitchFamily="34" charset="0"/>
              <a:buChar char="•"/>
            </a:pPr>
            <a:r>
              <a:rPr lang="en-GB" sz="4000" dirty="0"/>
              <a:t> where to look to get advice on using  technology safely, </a:t>
            </a:r>
          </a:p>
          <a:p>
            <a:pPr marL="571500" indent="-571500">
              <a:buFont typeface="Arial" panose="020B0604020202020204" pitchFamily="34" charset="0"/>
              <a:buChar char="•"/>
            </a:pPr>
            <a:r>
              <a:rPr lang="en-GB" sz="4000" dirty="0"/>
              <a:t> be aware of drawbacks and common thinking traps when you use social media,</a:t>
            </a:r>
          </a:p>
          <a:p>
            <a:pPr marL="571500" indent="-571500">
              <a:buFont typeface="Arial" panose="020B0604020202020204" pitchFamily="34" charset="0"/>
              <a:buChar char="•"/>
            </a:pPr>
            <a:r>
              <a:rPr lang="en-US" sz="4000" dirty="0"/>
              <a:t>What to do if your child is a victim of cyber-bullying.</a:t>
            </a:r>
            <a:endParaRPr lang="en-GB" sz="4000" dirty="0"/>
          </a:p>
          <a:p>
            <a:pPr marL="571500" indent="-571500">
              <a:buFont typeface="Arial" panose="020B0604020202020204" pitchFamily="34" charset="0"/>
              <a:buChar char="•"/>
            </a:pPr>
            <a:endParaRPr lang="en-GB" sz="4000" dirty="0"/>
          </a:p>
        </p:txBody>
      </p:sp>
    </p:spTree>
    <p:extLst>
      <p:ext uri="{BB962C8B-B14F-4D97-AF65-F5344CB8AC3E}">
        <p14:creationId xmlns:p14="http://schemas.microsoft.com/office/powerpoint/2010/main" val="3293136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467850-95B6-4AB8-AD47-0AF6EF12C3B4}"/>
              </a:ext>
            </a:extLst>
          </p:cNvPr>
          <p:cNvPicPr>
            <a:picLocks noChangeAspect="1"/>
          </p:cNvPicPr>
          <p:nvPr/>
        </p:nvPicPr>
        <p:blipFill>
          <a:blip r:embed="rId2"/>
          <a:stretch>
            <a:fillRect/>
          </a:stretch>
        </p:blipFill>
        <p:spPr>
          <a:xfrm>
            <a:off x="-8021" y="-8021"/>
            <a:ext cx="12388231" cy="6858000"/>
          </a:xfrm>
          <a:prstGeom prst="rect">
            <a:avLst/>
          </a:prstGeom>
        </p:spPr>
      </p:pic>
    </p:spTree>
    <p:extLst>
      <p:ext uri="{BB962C8B-B14F-4D97-AF65-F5344CB8AC3E}">
        <p14:creationId xmlns:p14="http://schemas.microsoft.com/office/powerpoint/2010/main" val="3866656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90D3BD-39D9-4F53-8471-16F75152F673}"/>
              </a:ext>
            </a:extLst>
          </p:cNvPr>
          <p:cNvPicPr>
            <a:picLocks noChangeAspect="1"/>
          </p:cNvPicPr>
          <p:nvPr/>
        </p:nvPicPr>
        <p:blipFill>
          <a:blip r:embed="rId2"/>
          <a:stretch>
            <a:fillRect/>
          </a:stretch>
        </p:blipFill>
        <p:spPr>
          <a:xfrm>
            <a:off x="0" y="0"/>
            <a:ext cx="12192000" cy="6893906"/>
          </a:xfrm>
          <a:prstGeom prst="rect">
            <a:avLst/>
          </a:prstGeom>
        </p:spPr>
      </p:pic>
      <p:sp>
        <p:nvSpPr>
          <p:cNvPr id="2" name="TextBox 1">
            <a:extLst>
              <a:ext uri="{FF2B5EF4-FFF2-40B4-BE49-F238E27FC236}">
                <a16:creationId xmlns:a16="http://schemas.microsoft.com/office/drawing/2014/main" id="{3F3EEE13-DE4A-446E-96E8-B844B3EBBA3F}"/>
              </a:ext>
            </a:extLst>
          </p:cNvPr>
          <p:cNvSpPr txBox="1"/>
          <p:nvPr/>
        </p:nvSpPr>
        <p:spPr>
          <a:xfrm>
            <a:off x="3048000" y="0"/>
            <a:ext cx="6781800" cy="369332"/>
          </a:xfrm>
          <a:prstGeom prst="rect">
            <a:avLst/>
          </a:prstGeom>
          <a:noFill/>
        </p:spPr>
        <p:txBody>
          <a:bodyPr wrap="square" rtlCol="0">
            <a:spAutoFit/>
          </a:bodyPr>
          <a:lstStyle/>
          <a:p>
            <a:r>
              <a:rPr lang="en-US" dirty="0"/>
              <a:t>E.g. </a:t>
            </a:r>
            <a:r>
              <a:rPr lang="en-US" dirty="0" err="1"/>
              <a:t>TikTok</a:t>
            </a:r>
            <a:r>
              <a:rPr lang="en-US" dirty="0"/>
              <a:t>, Snapchat, Instagram, YouTube, Netflix, Facebook</a:t>
            </a:r>
            <a:endParaRPr lang="en-GB" dirty="0"/>
          </a:p>
        </p:txBody>
      </p:sp>
    </p:spTree>
    <p:extLst>
      <p:ext uri="{BB962C8B-B14F-4D97-AF65-F5344CB8AC3E}">
        <p14:creationId xmlns:p14="http://schemas.microsoft.com/office/powerpoint/2010/main" val="17121206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F633E8-881C-4FD4-BB8A-B6C9D91DB072}"/>
              </a:ext>
            </a:extLst>
          </p:cNvPr>
          <p:cNvPicPr>
            <a:picLocks noChangeAspect="1"/>
          </p:cNvPicPr>
          <p:nvPr/>
        </p:nvPicPr>
        <p:blipFill>
          <a:blip r:embed="rId2"/>
          <a:stretch>
            <a:fillRect/>
          </a:stretch>
        </p:blipFill>
        <p:spPr>
          <a:xfrm>
            <a:off x="609600" y="1597240"/>
            <a:ext cx="10668000" cy="5182285"/>
          </a:xfrm>
          <a:prstGeom prst="rect">
            <a:avLst/>
          </a:prstGeom>
        </p:spPr>
      </p:pic>
      <p:sp>
        <p:nvSpPr>
          <p:cNvPr id="4" name="TextBox 3">
            <a:extLst>
              <a:ext uri="{FF2B5EF4-FFF2-40B4-BE49-F238E27FC236}">
                <a16:creationId xmlns:a16="http://schemas.microsoft.com/office/drawing/2014/main" id="{D64AF151-15CF-4476-BA1B-10F4B6CF6605}"/>
              </a:ext>
            </a:extLst>
          </p:cNvPr>
          <p:cNvSpPr txBox="1"/>
          <p:nvPr/>
        </p:nvSpPr>
        <p:spPr>
          <a:xfrm>
            <a:off x="1447800" y="304800"/>
            <a:ext cx="8153400" cy="369332"/>
          </a:xfrm>
          <a:prstGeom prst="rect">
            <a:avLst/>
          </a:prstGeom>
          <a:noFill/>
        </p:spPr>
        <p:txBody>
          <a:bodyPr wrap="square" rtlCol="0">
            <a:spAutoFit/>
          </a:bodyPr>
          <a:lstStyle/>
          <a:p>
            <a:r>
              <a:rPr lang="en-GB" dirty="0"/>
              <a:t>Learn about online safety on the NSPCC website.</a:t>
            </a:r>
          </a:p>
        </p:txBody>
      </p:sp>
      <p:pic>
        <p:nvPicPr>
          <p:cNvPr id="5" name="Picture 4">
            <a:extLst>
              <a:ext uri="{FF2B5EF4-FFF2-40B4-BE49-F238E27FC236}">
                <a16:creationId xmlns:a16="http://schemas.microsoft.com/office/drawing/2014/main" id="{9B528BAA-739D-4738-BE8F-954A94FCE9A9}"/>
              </a:ext>
            </a:extLst>
          </p:cNvPr>
          <p:cNvPicPr>
            <a:picLocks noChangeAspect="1"/>
          </p:cNvPicPr>
          <p:nvPr/>
        </p:nvPicPr>
        <p:blipFill>
          <a:blip r:embed="rId3"/>
          <a:stretch>
            <a:fillRect/>
          </a:stretch>
        </p:blipFill>
        <p:spPr>
          <a:xfrm>
            <a:off x="10588613" y="-16042"/>
            <a:ext cx="1603387" cy="2005758"/>
          </a:xfrm>
          <a:prstGeom prst="rect">
            <a:avLst/>
          </a:prstGeom>
        </p:spPr>
      </p:pic>
    </p:spTree>
    <p:extLst>
      <p:ext uri="{BB962C8B-B14F-4D97-AF65-F5344CB8AC3E}">
        <p14:creationId xmlns:p14="http://schemas.microsoft.com/office/powerpoint/2010/main" val="39333680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D930B6-DCF8-44D5-A527-CDD5B30DD368}"/>
              </a:ext>
            </a:extLst>
          </p:cNvPr>
          <p:cNvPicPr>
            <a:picLocks noChangeAspect="1"/>
          </p:cNvPicPr>
          <p:nvPr/>
        </p:nvPicPr>
        <p:blipFill>
          <a:blip r:embed="rId2"/>
          <a:stretch>
            <a:fillRect/>
          </a:stretch>
        </p:blipFill>
        <p:spPr>
          <a:xfrm>
            <a:off x="2952311" y="304800"/>
            <a:ext cx="6287377" cy="1695687"/>
          </a:xfrm>
          <a:prstGeom prst="rect">
            <a:avLst/>
          </a:prstGeom>
        </p:spPr>
      </p:pic>
      <p:pic>
        <p:nvPicPr>
          <p:cNvPr id="5" name="Picture 4">
            <a:extLst>
              <a:ext uri="{FF2B5EF4-FFF2-40B4-BE49-F238E27FC236}">
                <a16:creationId xmlns:a16="http://schemas.microsoft.com/office/drawing/2014/main" id="{CB23C3ED-6A0F-429E-96B9-F61ED2016435}"/>
              </a:ext>
            </a:extLst>
          </p:cNvPr>
          <p:cNvPicPr>
            <a:picLocks noChangeAspect="1"/>
          </p:cNvPicPr>
          <p:nvPr/>
        </p:nvPicPr>
        <p:blipFill>
          <a:blip r:embed="rId3"/>
          <a:stretch>
            <a:fillRect/>
          </a:stretch>
        </p:blipFill>
        <p:spPr>
          <a:xfrm>
            <a:off x="2843464" y="1872992"/>
            <a:ext cx="2700678" cy="2473325"/>
          </a:xfrm>
          <a:prstGeom prst="rect">
            <a:avLst/>
          </a:prstGeom>
        </p:spPr>
      </p:pic>
      <p:pic>
        <p:nvPicPr>
          <p:cNvPr id="7" name="Picture 6">
            <a:extLst>
              <a:ext uri="{FF2B5EF4-FFF2-40B4-BE49-F238E27FC236}">
                <a16:creationId xmlns:a16="http://schemas.microsoft.com/office/drawing/2014/main" id="{F3A7C1DC-29DF-47CB-B29E-CD9B7AE1094D}"/>
              </a:ext>
            </a:extLst>
          </p:cNvPr>
          <p:cNvPicPr>
            <a:picLocks noChangeAspect="1"/>
          </p:cNvPicPr>
          <p:nvPr/>
        </p:nvPicPr>
        <p:blipFill>
          <a:blip r:embed="rId4"/>
          <a:stretch>
            <a:fillRect/>
          </a:stretch>
        </p:blipFill>
        <p:spPr>
          <a:xfrm>
            <a:off x="56185" y="1855678"/>
            <a:ext cx="2705626" cy="2473325"/>
          </a:xfrm>
          <a:prstGeom prst="rect">
            <a:avLst/>
          </a:prstGeom>
        </p:spPr>
      </p:pic>
      <p:pic>
        <p:nvPicPr>
          <p:cNvPr id="9" name="Picture 8">
            <a:extLst>
              <a:ext uri="{FF2B5EF4-FFF2-40B4-BE49-F238E27FC236}">
                <a16:creationId xmlns:a16="http://schemas.microsoft.com/office/drawing/2014/main" id="{5028626A-A799-4CA7-8C91-130D6968A790}"/>
              </a:ext>
            </a:extLst>
          </p:cNvPr>
          <p:cNvPicPr>
            <a:picLocks noChangeAspect="1"/>
          </p:cNvPicPr>
          <p:nvPr/>
        </p:nvPicPr>
        <p:blipFill>
          <a:blip r:embed="rId5"/>
          <a:stretch>
            <a:fillRect/>
          </a:stretch>
        </p:blipFill>
        <p:spPr>
          <a:xfrm>
            <a:off x="5681063" y="1820457"/>
            <a:ext cx="2709229" cy="2508546"/>
          </a:xfrm>
          <a:prstGeom prst="rect">
            <a:avLst/>
          </a:prstGeom>
        </p:spPr>
      </p:pic>
      <p:sp>
        <p:nvSpPr>
          <p:cNvPr id="10" name="TextBox 9">
            <a:extLst>
              <a:ext uri="{FF2B5EF4-FFF2-40B4-BE49-F238E27FC236}">
                <a16:creationId xmlns:a16="http://schemas.microsoft.com/office/drawing/2014/main" id="{A2850AC7-304E-4695-8CE1-739829B89942}"/>
              </a:ext>
            </a:extLst>
          </p:cNvPr>
          <p:cNvSpPr txBox="1"/>
          <p:nvPr/>
        </p:nvSpPr>
        <p:spPr>
          <a:xfrm>
            <a:off x="228600" y="291153"/>
            <a:ext cx="2438400" cy="1200329"/>
          </a:xfrm>
          <a:prstGeom prst="rect">
            <a:avLst/>
          </a:prstGeom>
          <a:noFill/>
        </p:spPr>
        <p:txBody>
          <a:bodyPr wrap="square" rtlCol="0">
            <a:spAutoFit/>
          </a:bodyPr>
          <a:lstStyle/>
          <a:p>
            <a:r>
              <a:rPr lang="en-GB" dirty="0"/>
              <a:t>Use the digital wellbeing curriculum to teach your children about online safety.</a:t>
            </a:r>
          </a:p>
        </p:txBody>
      </p:sp>
      <p:pic>
        <p:nvPicPr>
          <p:cNvPr id="4" name="Picture 3">
            <a:extLst>
              <a:ext uri="{FF2B5EF4-FFF2-40B4-BE49-F238E27FC236}">
                <a16:creationId xmlns:a16="http://schemas.microsoft.com/office/drawing/2014/main" id="{5F7A2B25-788E-4072-9697-5E702CD367E3}"/>
              </a:ext>
            </a:extLst>
          </p:cNvPr>
          <p:cNvPicPr>
            <a:picLocks noChangeAspect="1"/>
          </p:cNvPicPr>
          <p:nvPr/>
        </p:nvPicPr>
        <p:blipFill>
          <a:blip r:embed="rId6"/>
          <a:stretch>
            <a:fillRect/>
          </a:stretch>
        </p:blipFill>
        <p:spPr>
          <a:xfrm>
            <a:off x="10663696" y="0"/>
            <a:ext cx="1536325" cy="1908213"/>
          </a:xfrm>
          <a:prstGeom prst="rect">
            <a:avLst/>
          </a:prstGeom>
        </p:spPr>
      </p:pic>
      <p:pic>
        <p:nvPicPr>
          <p:cNvPr id="6" name="Picture 5">
            <a:extLst>
              <a:ext uri="{FF2B5EF4-FFF2-40B4-BE49-F238E27FC236}">
                <a16:creationId xmlns:a16="http://schemas.microsoft.com/office/drawing/2014/main" id="{27105CCE-19BB-44EB-8C45-8BDD91935F6A}"/>
              </a:ext>
            </a:extLst>
          </p:cNvPr>
          <p:cNvPicPr>
            <a:picLocks noChangeAspect="1"/>
          </p:cNvPicPr>
          <p:nvPr/>
        </p:nvPicPr>
        <p:blipFill>
          <a:blip r:embed="rId7"/>
          <a:stretch>
            <a:fillRect/>
          </a:stretch>
        </p:blipFill>
        <p:spPr>
          <a:xfrm>
            <a:off x="8528092" y="1858823"/>
            <a:ext cx="2230415" cy="2473103"/>
          </a:xfrm>
          <a:prstGeom prst="rect">
            <a:avLst/>
          </a:prstGeom>
        </p:spPr>
      </p:pic>
      <p:pic>
        <p:nvPicPr>
          <p:cNvPr id="8" name="Picture 7">
            <a:extLst>
              <a:ext uri="{FF2B5EF4-FFF2-40B4-BE49-F238E27FC236}">
                <a16:creationId xmlns:a16="http://schemas.microsoft.com/office/drawing/2014/main" id="{40F6D039-5F08-4D24-B2DC-82BF5AAC058C}"/>
              </a:ext>
            </a:extLst>
          </p:cNvPr>
          <p:cNvPicPr>
            <a:picLocks noChangeAspect="1"/>
          </p:cNvPicPr>
          <p:nvPr/>
        </p:nvPicPr>
        <p:blipFill>
          <a:blip r:embed="rId8"/>
          <a:stretch>
            <a:fillRect/>
          </a:stretch>
        </p:blipFill>
        <p:spPr>
          <a:xfrm>
            <a:off x="4744224" y="4431006"/>
            <a:ext cx="2556429" cy="2473325"/>
          </a:xfrm>
          <a:prstGeom prst="rect">
            <a:avLst/>
          </a:prstGeom>
        </p:spPr>
      </p:pic>
      <p:pic>
        <p:nvPicPr>
          <p:cNvPr id="11" name="Picture 10">
            <a:extLst>
              <a:ext uri="{FF2B5EF4-FFF2-40B4-BE49-F238E27FC236}">
                <a16:creationId xmlns:a16="http://schemas.microsoft.com/office/drawing/2014/main" id="{343C08F4-0C2E-4959-A73A-A4ADD7E28572}"/>
              </a:ext>
            </a:extLst>
          </p:cNvPr>
          <p:cNvPicPr>
            <a:picLocks noChangeAspect="1"/>
          </p:cNvPicPr>
          <p:nvPr/>
        </p:nvPicPr>
        <p:blipFill>
          <a:blip r:embed="rId9"/>
          <a:stretch>
            <a:fillRect/>
          </a:stretch>
        </p:blipFill>
        <p:spPr>
          <a:xfrm>
            <a:off x="1490651" y="4440967"/>
            <a:ext cx="2705626" cy="2405001"/>
          </a:xfrm>
          <a:prstGeom prst="rect">
            <a:avLst/>
          </a:prstGeom>
        </p:spPr>
      </p:pic>
      <p:pic>
        <p:nvPicPr>
          <p:cNvPr id="12" name="Picture 11">
            <a:extLst>
              <a:ext uri="{FF2B5EF4-FFF2-40B4-BE49-F238E27FC236}">
                <a16:creationId xmlns:a16="http://schemas.microsoft.com/office/drawing/2014/main" id="{9BF54980-06D1-499C-9764-C7F670E7187B}"/>
              </a:ext>
            </a:extLst>
          </p:cNvPr>
          <p:cNvPicPr>
            <a:picLocks noChangeAspect="1"/>
          </p:cNvPicPr>
          <p:nvPr/>
        </p:nvPicPr>
        <p:blipFill>
          <a:blip r:embed="rId10"/>
          <a:stretch>
            <a:fillRect/>
          </a:stretch>
        </p:blipFill>
        <p:spPr>
          <a:xfrm>
            <a:off x="7620000" y="4453136"/>
            <a:ext cx="2458918" cy="2380661"/>
          </a:xfrm>
          <a:prstGeom prst="rect">
            <a:avLst/>
          </a:prstGeom>
        </p:spPr>
      </p:pic>
    </p:spTree>
    <p:extLst>
      <p:ext uri="{BB962C8B-B14F-4D97-AF65-F5344CB8AC3E}">
        <p14:creationId xmlns:p14="http://schemas.microsoft.com/office/powerpoint/2010/main" val="12198296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080135">
              <a:lnSpc>
                <a:spcPct val="100000"/>
              </a:lnSpc>
              <a:spcBef>
                <a:spcPts val="100"/>
              </a:spcBef>
            </a:pPr>
            <a:r>
              <a:rPr sz="6600" dirty="0">
                <a:latin typeface="Calibri"/>
                <a:cs typeface="Calibri"/>
              </a:rPr>
              <a:t>Being</a:t>
            </a:r>
            <a:r>
              <a:rPr sz="6600" spc="-10" dirty="0">
                <a:latin typeface="Calibri"/>
                <a:cs typeface="Calibri"/>
              </a:rPr>
              <a:t> </a:t>
            </a:r>
            <a:r>
              <a:rPr sz="6600" dirty="0">
                <a:latin typeface="Calibri"/>
                <a:cs typeface="Calibri"/>
              </a:rPr>
              <a:t>in</a:t>
            </a:r>
            <a:r>
              <a:rPr sz="6600" spc="-15" dirty="0">
                <a:latin typeface="Calibri"/>
                <a:cs typeface="Calibri"/>
              </a:rPr>
              <a:t> </a:t>
            </a:r>
            <a:r>
              <a:rPr sz="6600" spc="-25" dirty="0">
                <a:latin typeface="Calibri"/>
                <a:cs typeface="Calibri"/>
              </a:rPr>
              <a:t>control</a:t>
            </a:r>
            <a:endParaRPr sz="6600">
              <a:latin typeface="Calibri"/>
              <a:cs typeface="Calibri"/>
            </a:endParaRPr>
          </a:p>
        </p:txBody>
      </p:sp>
      <p:pic>
        <p:nvPicPr>
          <p:cNvPr id="3" name="object 3"/>
          <p:cNvPicPr/>
          <p:nvPr/>
        </p:nvPicPr>
        <p:blipFill>
          <a:blip r:embed="rId2" cstate="print"/>
          <a:stretch>
            <a:fillRect/>
          </a:stretch>
        </p:blipFill>
        <p:spPr>
          <a:xfrm>
            <a:off x="355091" y="3706367"/>
            <a:ext cx="5775960" cy="3023616"/>
          </a:xfrm>
          <a:prstGeom prst="rect">
            <a:avLst/>
          </a:prstGeom>
        </p:spPr>
      </p:pic>
      <p:pic>
        <p:nvPicPr>
          <p:cNvPr id="4" name="object 4"/>
          <p:cNvPicPr/>
          <p:nvPr/>
        </p:nvPicPr>
        <p:blipFill>
          <a:blip r:embed="rId3" cstate="print"/>
          <a:stretch>
            <a:fillRect/>
          </a:stretch>
        </p:blipFill>
        <p:spPr>
          <a:xfrm>
            <a:off x="4491801" y="2614773"/>
            <a:ext cx="1912618" cy="814227"/>
          </a:xfrm>
          <a:prstGeom prst="rect">
            <a:avLst/>
          </a:prstGeom>
        </p:spPr>
      </p:pic>
      <p:pic>
        <p:nvPicPr>
          <p:cNvPr id="5" name="object 5"/>
          <p:cNvPicPr/>
          <p:nvPr/>
        </p:nvPicPr>
        <p:blipFill>
          <a:blip r:embed="rId4" cstate="print"/>
          <a:stretch>
            <a:fillRect/>
          </a:stretch>
        </p:blipFill>
        <p:spPr>
          <a:xfrm>
            <a:off x="464819" y="1452372"/>
            <a:ext cx="3691128" cy="2063495"/>
          </a:xfrm>
          <a:prstGeom prst="rect">
            <a:avLst/>
          </a:prstGeom>
        </p:spPr>
      </p:pic>
      <p:pic>
        <p:nvPicPr>
          <p:cNvPr id="6" name="object 6"/>
          <p:cNvPicPr/>
          <p:nvPr/>
        </p:nvPicPr>
        <p:blipFill>
          <a:blip r:embed="rId5" cstate="print"/>
          <a:stretch>
            <a:fillRect/>
          </a:stretch>
        </p:blipFill>
        <p:spPr>
          <a:xfrm>
            <a:off x="6544056" y="3349752"/>
            <a:ext cx="5647944" cy="3166872"/>
          </a:xfrm>
          <a:prstGeom prst="rect">
            <a:avLst/>
          </a:prstGeom>
        </p:spPr>
      </p:pic>
      <p:pic>
        <p:nvPicPr>
          <p:cNvPr id="7" name="object 7"/>
          <p:cNvPicPr/>
          <p:nvPr/>
        </p:nvPicPr>
        <p:blipFill>
          <a:blip r:embed="rId6" cstate="print"/>
          <a:stretch>
            <a:fillRect/>
          </a:stretch>
        </p:blipFill>
        <p:spPr>
          <a:xfrm>
            <a:off x="5981700" y="1524000"/>
            <a:ext cx="1431036" cy="1432560"/>
          </a:xfrm>
          <a:prstGeom prst="rect">
            <a:avLst/>
          </a:prstGeom>
        </p:spPr>
      </p:pic>
      <p:pic>
        <p:nvPicPr>
          <p:cNvPr id="9" name="Picture 8">
            <a:extLst>
              <a:ext uri="{FF2B5EF4-FFF2-40B4-BE49-F238E27FC236}">
                <a16:creationId xmlns:a16="http://schemas.microsoft.com/office/drawing/2014/main" id="{32BD7ED5-3B6F-4F32-8176-08183ADE0785}"/>
              </a:ext>
            </a:extLst>
          </p:cNvPr>
          <p:cNvPicPr>
            <a:picLocks noChangeAspect="1"/>
          </p:cNvPicPr>
          <p:nvPr/>
        </p:nvPicPr>
        <p:blipFill>
          <a:blip r:embed="rId7"/>
          <a:stretch>
            <a:fillRect/>
          </a:stretch>
        </p:blipFill>
        <p:spPr>
          <a:xfrm>
            <a:off x="10619096" y="0"/>
            <a:ext cx="1572904" cy="191431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28600" y="838200"/>
            <a:ext cx="10126017" cy="5867400"/>
          </a:xfrm>
          <a:prstGeom prst="rect">
            <a:avLst/>
          </a:prstGeom>
        </p:spPr>
      </p:pic>
      <p:pic>
        <p:nvPicPr>
          <p:cNvPr id="3" name="Picture 2">
            <a:extLst>
              <a:ext uri="{FF2B5EF4-FFF2-40B4-BE49-F238E27FC236}">
                <a16:creationId xmlns:a16="http://schemas.microsoft.com/office/drawing/2014/main" id="{B023431F-AAE3-4B27-B123-13D99053B4D5}"/>
              </a:ext>
            </a:extLst>
          </p:cNvPr>
          <p:cNvPicPr>
            <a:picLocks noChangeAspect="1"/>
          </p:cNvPicPr>
          <p:nvPr/>
        </p:nvPicPr>
        <p:blipFill>
          <a:blip r:embed="rId3"/>
          <a:stretch>
            <a:fillRect/>
          </a:stretch>
        </p:blipFill>
        <p:spPr>
          <a:xfrm>
            <a:off x="10500220" y="134432"/>
            <a:ext cx="1615580" cy="1963082"/>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442213" rIns="0" bIns="0" rtlCol="0">
            <a:spAutoFit/>
          </a:bodyPr>
          <a:lstStyle/>
          <a:p>
            <a:pPr marL="2702560">
              <a:lnSpc>
                <a:spcPct val="100000"/>
              </a:lnSpc>
              <a:spcBef>
                <a:spcPts val="105"/>
              </a:spcBef>
            </a:pPr>
            <a:r>
              <a:rPr dirty="0">
                <a:latin typeface="Calibri"/>
                <a:cs typeface="Calibri"/>
              </a:rPr>
              <a:t>Tips</a:t>
            </a:r>
            <a:r>
              <a:rPr spc="-55" dirty="0">
                <a:latin typeface="Calibri"/>
                <a:cs typeface="Calibri"/>
              </a:rPr>
              <a:t> </a:t>
            </a:r>
            <a:r>
              <a:rPr dirty="0">
                <a:latin typeface="Calibri"/>
                <a:cs typeface="Calibri"/>
              </a:rPr>
              <a:t>and</a:t>
            </a:r>
            <a:r>
              <a:rPr spc="-65" dirty="0">
                <a:latin typeface="Calibri"/>
                <a:cs typeface="Calibri"/>
              </a:rPr>
              <a:t> </a:t>
            </a:r>
            <a:r>
              <a:rPr spc="-10" dirty="0">
                <a:latin typeface="Calibri"/>
                <a:cs typeface="Calibri"/>
              </a:rPr>
              <a:t>Advice</a:t>
            </a:r>
          </a:p>
        </p:txBody>
      </p:sp>
      <p:sp>
        <p:nvSpPr>
          <p:cNvPr id="3" name="object 3"/>
          <p:cNvSpPr txBox="1"/>
          <p:nvPr/>
        </p:nvSpPr>
        <p:spPr>
          <a:xfrm>
            <a:off x="914400" y="1222375"/>
            <a:ext cx="10035540" cy="4964179"/>
          </a:xfrm>
          <a:prstGeom prst="rect">
            <a:avLst/>
          </a:prstGeom>
        </p:spPr>
        <p:txBody>
          <a:bodyPr vert="horz" wrap="square" lIns="0" tIns="74930" rIns="0" bIns="0" rtlCol="0">
            <a:spAutoFit/>
          </a:bodyPr>
          <a:lstStyle/>
          <a:p>
            <a:pPr marL="241300" marR="364490" indent="-228600">
              <a:lnSpc>
                <a:spcPts val="3890"/>
              </a:lnSpc>
              <a:spcBef>
                <a:spcPts val="590"/>
              </a:spcBef>
              <a:buFont typeface="Arial"/>
              <a:buChar char="•"/>
              <a:tabLst>
                <a:tab pos="241300" algn="l"/>
              </a:tabLst>
            </a:pPr>
            <a:r>
              <a:rPr sz="3600" dirty="0">
                <a:latin typeface="Calibri"/>
                <a:cs typeface="Calibri"/>
              </a:rPr>
              <a:t>Be</a:t>
            </a:r>
            <a:r>
              <a:rPr sz="3600" spc="-45" dirty="0">
                <a:latin typeface="Calibri"/>
                <a:cs typeface="Calibri"/>
              </a:rPr>
              <a:t> </a:t>
            </a:r>
            <a:r>
              <a:rPr sz="3600" dirty="0">
                <a:latin typeface="Calibri"/>
                <a:cs typeface="Calibri"/>
              </a:rPr>
              <a:t>engaged!</a:t>
            </a:r>
            <a:r>
              <a:rPr sz="3600" spc="-75" dirty="0">
                <a:latin typeface="Calibri"/>
                <a:cs typeface="Calibri"/>
              </a:rPr>
              <a:t> </a:t>
            </a:r>
            <a:r>
              <a:rPr sz="3600" dirty="0">
                <a:latin typeface="Calibri"/>
                <a:cs typeface="Calibri"/>
              </a:rPr>
              <a:t>–</a:t>
            </a:r>
            <a:r>
              <a:rPr sz="3600" spc="-50" dirty="0">
                <a:latin typeface="Calibri"/>
                <a:cs typeface="Calibri"/>
              </a:rPr>
              <a:t> </a:t>
            </a:r>
            <a:r>
              <a:rPr sz="3600" dirty="0">
                <a:latin typeface="Calibri"/>
                <a:cs typeface="Calibri"/>
              </a:rPr>
              <a:t>e.g.</a:t>
            </a:r>
            <a:r>
              <a:rPr sz="3600" spc="-35" dirty="0">
                <a:latin typeface="Calibri"/>
                <a:cs typeface="Calibri"/>
              </a:rPr>
              <a:t> </a:t>
            </a:r>
            <a:r>
              <a:rPr sz="3600" dirty="0">
                <a:latin typeface="Calibri"/>
                <a:cs typeface="Calibri"/>
              </a:rPr>
              <a:t>discuss</a:t>
            </a:r>
            <a:r>
              <a:rPr sz="3600" spc="-50" dirty="0">
                <a:latin typeface="Calibri"/>
                <a:cs typeface="Calibri"/>
              </a:rPr>
              <a:t> </a:t>
            </a:r>
            <a:r>
              <a:rPr sz="3600" dirty="0">
                <a:latin typeface="Calibri"/>
                <a:cs typeface="Calibri"/>
              </a:rPr>
              <a:t>their</a:t>
            </a:r>
            <a:r>
              <a:rPr sz="3600" spc="-60" dirty="0">
                <a:latin typeface="Calibri"/>
                <a:cs typeface="Calibri"/>
              </a:rPr>
              <a:t> </a:t>
            </a:r>
            <a:r>
              <a:rPr sz="3600" spc="-10" dirty="0">
                <a:latin typeface="Calibri"/>
                <a:cs typeface="Calibri"/>
              </a:rPr>
              <a:t>favourite</a:t>
            </a:r>
            <a:r>
              <a:rPr sz="3600" spc="-65" dirty="0">
                <a:latin typeface="Calibri"/>
                <a:cs typeface="Calibri"/>
              </a:rPr>
              <a:t> </a:t>
            </a:r>
            <a:r>
              <a:rPr sz="3600" dirty="0">
                <a:latin typeface="Calibri"/>
                <a:cs typeface="Calibri"/>
              </a:rPr>
              <a:t>emojis</a:t>
            </a:r>
            <a:r>
              <a:rPr sz="3600" spc="-50" dirty="0">
                <a:latin typeface="Calibri"/>
                <a:cs typeface="Calibri"/>
              </a:rPr>
              <a:t> </a:t>
            </a:r>
            <a:r>
              <a:rPr sz="3600" spc="-25" dirty="0">
                <a:latin typeface="Calibri"/>
                <a:cs typeface="Calibri"/>
              </a:rPr>
              <a:t>or </a:t>
            </a:r>
            <a:r>
              <a:rPr sz="3600" spc="-10" dirty="0">
                <a:latin typeface="Calibri"/>
                <a:cs typeface="Calibri"/>
              </a:rPr>
              <a:t>YouTuber</a:t>
            </a:r>
            <a:endParaRPr sz="3600" dirty="0">
              <a:latin typeface="Calibri"/>
              <a:cs typeface="Calibri"/>
            </a:endParaRPr>
          </a:p>
          <a:p>
            <a:pPr marL="241300" marR="5080" indent="-228600">
              <a:lnSpc>
                <a:spcPts val="3890"/>
              </a:lnSpc>
              <a:spcBef>
                <a:spcPts val="994"/>
              </a:spcBef>
              <a:buFont typeface="Arial"/>
              <a:buChar char="•"/>
              <a:tabLst>
                <a:tab pos="241300" algn="l"/>
              </a:tabLst>
            </a:pPr>
            <a:r>
              <a:rPr sz="3600" dirty="0">
                <a:latin typeface="Calibri"/>
                <a:cs typeface="Calibri"/>
              </a:rPr>
              <a:t>Be</a:t>
            </a:r>
            <a:r>
              <a:rPr sz="3600" spc="-55" dirty="0">
                <a:latin typeface="Calibri"/>
                <a:cs typeface="Calibri"/>
              </a:rPr>
              <a:t> </a:t>
            </a:r>
            <a:r>
              <a:rPr sz="3600" dirty="0">
                <a:latin typeface="Calibri"/>
                <a:cs typeface="Calibri"/>
              </a:rPr>
              <a:t>aware!</a:t>
            </a:r>
            <a:r>
              <a:rPr sz="3600" spc="-75" dirty="0">
                <a:latin typeface="Calibri"/>
                <a:cs typeface="Calibri"/>
              </a:rPr>
              <a:t> </a:t>
            </a:r>
            <a:r>
              <a:rPr sz="3600" dirty="0">
                <a:latin typeface="Calibri"/>
                <a:cs typeface="Calibri"/>
              </a:rPr>
              <a:t>–</a:t>
            </a:r>
            <a:r>
              <a:rPr sz="3600" spc="-70" dirty="0">
                <a:latin typeface="Calibri"/>
                <a:cs typeface="Calibri"/>
              </a:rPr>
              <a:t> </a:t>
            </a:r>
            <a:r>
              <a:rPr sz="3600" dirty="0">
                <a:latin typeface="Calibri"/>
                <a:cs typeface="Calibri"/>
              </a:rPr>
              <a:t>play</a:t>
            </a:r>
            <a:r>
              <a:rPr sz="3600" spc="-50" dirty="0">
                <a:latin typeface="Calibri"/>
                <a:cs typeface="Calibri"/>
              </a:rPr>
              <a:t> </a:t>
            </a:r>
            <a:r>
              <a:rPr sz="3600" dirty="0">
                <a:latin typeface="Calibri"/>
                <a:cs typeface="Calibri"/>
              </a:rPr>
              <a:t>their</a:t>
            </a:r>
            <a:r>
              <a:rPr sz="3600" spc="-70" dirty="0">
                <a:latin typeface="Calibri"/>
                <a:cs typeface="Calibri"/>
              </a:rPr>
              <a:t> </a:t>
            </a:r>
            <a:r>
              <a:rPr sz="3600" spc="-10" dirty="0">
                <a:latin typeface="Calibri"/>
                <a:cs typeface="Calibri"/>
              </a:rPr>
              <a:t>favourite</a:t>
            </a:r>
            <a:r>
              <a:rPr sz="3600" spc="-90" dirty="0">
                <a:latin typeface="Calibri"/>
                <a:cs typeface="Calibri"/>
              </a:rPr>
              <a:t> </a:t>
            </a:r>
            <a:r>
              <a:rPr sz="3600" dirty="0">
                <a:latin typeface="Calibri"/>
                <a:cs typeface="Calibri"/>
              </a:rPr>
              <a:t>games,</a:t>
            </a:r>
            <a:r>
              <a:rPr sz="3600" spc="-50" dirty="0">
                <a:latin typeface="Calibri"/>
                <a:cs typeface="Calibri"/>
              </a:rPr>
              <a:t> </a:t>
            </a:r>
            <a:r>
              <a:rPr sz="3600" dirty="0">
                <a:latin typeface="Calibri"/>
                <a:cs typeface="Calibri"/>
              </a:rPr>
              <a:t>visit</a:t>
            </a:r>
            <a:r>
              <a:rPr sz="3600" spc="-65" dirty="0">
                <a:latin typeface="Calibri"/>
                <a:cs typeface="Calibri"/>
              </a:rPr>
              <a:t> </a:t>
            </a:r>
            <a:r>
              <a:rPr sz="3600" spc="-10" dirty="0">
                <a:latin typeface="Calibri"/>
                <a:cs typeface="Calibri"/>
              </a:rPr>
              <a:t>their favourite</a:t>
            </a:r>
            <a:r>
              <a:rPr sz="3600" spc="-110" dirty="0">
                <a:latin typeface="Calibri"/>
                <a:cs typeface="Calibri"/>
              </a:rPr>
              <a:t> </a:t>
            </a:r>
            <a:r>
              <a:rPr sz="3600" dirty="0">
                <a:latin typeface="Calibri"/>
                <a:cs typeface="Calibri"/>
              </a:rPr>
              <a:t>websites</a:t>
            </a:r>
            <a:r>
              <a:rPr sz="3600" spc="-70" dirty="0">
                <a:latin typeface="Calibri"/>
                <a:cs typeface="Calibri"/>
              </a:rPr>
              <a:t> </a:t>
            </a:r>
            <a:r>
              <a:rPr sz="3600" dirty="0">
                <a:latin typeface="Calibri"/>
                <a:cs typeface="Calibri"/>
              </a:rPr>
              <a:t>and</a:t>
            </a:r>
            <a:r>
              <a:rPr sz="3600" spc="-95" dirty="0">
                <a:latin typeface="Calibri"/>
                <a:cs typeface="Calibri"/>
              </a:rPr>
              <a:t> </a:t>
            </a:r>
            <a:r>
              <a:rPr sz="3600" dirty="0">
                <a:latin typeface="Calibri"/>
                <a:cs typeface="Calibri"/>
              </a:rPr>
              <a:t>explore</a:t>
            </a:r>
            <a:r>
              <a:rPr sz="3600" spc="-100" dirty="0">
                <a:latin typeface="Calibri"/>
                <a:cs typeface="Calibri"/>
              </a:rPr>
              <a:t> </a:t>
            </a:r>
            <a:r>
              <a:rPr sz="3600" dirty="0">
                <a:latin typeface="Calibri"/>
                <a:cs typeface="Calibri"/>
              </a:rPr>
              <a:t>the</a:t>
            </a:r>
            <a:r>
              <a:rPr sz="3600" spc="-75" dirty="0">
                <a:latin typeface="Calibri"/>
                <a:cs typeface="Calibri"/>
              </a:rPr>
              <a:t> </a:t>
            </a:r>
            <a:r>
              <a:rPr sz="3600" dirty="0">
                <a:latin typeface="Calibri"/>
                <a:cs typeface="Calibri"/>
              </a:rPr>
              <a:t>online</a:t>
            </a:r>
            <a:r>
              <a:rPr sz="3600" spc="-80" dirty="0">
                <a:latin typeface="Calibri"/>
                <a:cs typeface="Calibri"/>
              </a:rPr>
              <a:t> </a:t>
            </a:r>
            <a:r>
              <a:rPr sz="3600" spc="-10" dirty="0">
                <a:latin typeface="Calibri"/>
                <a:cs typeface="Calibri"/>
              </a:rPr>
              <a:t>features</a:t>
            </a:r>
            <a:r>
              <a:rPr sz="3600" spc="-100" dirty="0">
                <a:latin typeface="Calibri"/>
                <a:cs typeface="Calibri"/>
              </a:rPr>
              <a:t> </a:t>
            </a:r>
            <a:r>
              <a:rPr sz="3600" spc="-25" dirty="0">
                <a:latin typeface="Calibri"/>
                <a:cs typeface="Calibri"/>
              </a:rPr>
              <a:t>of </a:t>
            </a:r>
            <a:r>
              <a:rPr sz="3600" dirty="0">
                <a:latin typeface="Calibri"/>
                <a:cs typeface="Calibri"/>
              </a:rPr>
              <a:t>their</a:t>
            </a:r>
            <a:r>
              <a:rPr sz="3600" spc="-15" dirty="0">
                <a:latin typeface="Calibri"/>
                <a:cs typeface="Calibri"/>
              </a:rPr>
              <a:t> </a:t>
            </a:r>
            <a:r>
              <a:rPr sz="3600" spc="-10" dirty="0">
                <a:latin typeface="Calibri"/>
                <a:cs typeface="Calibri"/>
              </a:rPr>
              <a:t>devices</a:t>
            </a:r>
            <a:endParaRPr sz="3600" dirty="0">
              <a:latin typeface="Calibri"/>
              <a:cs typeface="Calibri"/>
            </a:endParaRPr>
          </a:p>
          <a:p>
            <a:pPr marL="240665" indent="-227965">
              <a:lnSpc>
                <a:spcPct val="100000"/>
              </a:lnSpc>
              <a:spcBef>
                <a:spcPts val="505"/>
              </a:spcBef>
              <a:buFont typeface="Arial"/>
              <a:buChar char="•"/>
              <a:tabLst>
                <a:tab pos="240665" algn="l"/>
              </a:tabLst>
            </a:pPr>
            <a:r>
              <a:rPr sz="3600" dirty="0">
                <a:latin typeface="Calibri"/>
                <a:cs typeface="Calibri"/>
              </a:rPr>
              <a:t>Be</a:t>
            </a:r>
            <a:r>
              <a:rPr sz="3600" spc="-55" dirty="0">
                <a:latin typeface="Calibri"/>
                <a:cs typeface="Calibri"/>
              </a:rPr>
              <a:t> </a:t>
            </a:r>
            <a:r>
              <a:rPr sz="3600" dirty="0">
                <a:latin typeface="Calibri"/>
                <a:cs typeface="Calibri"/>
              </a:rPr>
              <a:t>there!</a:t>
            </a:r>
            <a:r>
              <a:rPr sz="3600" spc="-95" dirty="0">
                <a:latin typeface="Calibri"/>
                <a:cs typeface="Calibri"/>
              </a:rPr>
              <a:t> </a:t>
            </a:r>
            <a:r>
              <a:rPr sz="3600" dirty="0">
                <a:latin typeface="Calibri"/>
                <a:cs typeface="Calibri"/>
              </a:rPr>
              <a:t>–</a:t>
            </a:r>
            <a:r>
              <a:rPr sz="3600" spc="-60" dirty="0">
                <a:latin typeface="Calibri"/>
                <a:cs typeface="Calibri"/>
              </a:rPr>
              <a:t> </a:t>
            </a:r>
            <a:r>
              <a:rPr sz="3600" dirty="0">
                <a:latin typeface="Calibri"/>
                <a:cs typeface="Calibri"/>
              </a:rPr>
              <a:t>if</a:t>
            </a:r>
            <a:r>
              <a:rPr sz="3600" spc="-60" dirty="0">
                <a:latin typeface="Calibri"/>
                <a:cs typeface="Calibri"/>
              </a:rPr>
              <a:t> </a:t>
            </a:r>
            <a:r>
              <a:rPr sz="3600" dirty="0">
                <a:latin typeface="Calibri"/>
                <a:cs typeface="Calibri"/>
              </a:rPr>
              <a:t>something</a:t>
            </a:r>
            <a:r>
              <a:rPr sz="3600" spc="-55" dirty="0">
                <a:latin typeface="Calibri"/>
                <a:cs typeface="Calibri"/>
              </a:rPr>
              <a:t> </a:t>
            </a:r>
            <a:r>
              <a:rPr sz="3600" dirty="0">
                <a:latin typeface="Calibri"/>
                <a:cs typeface="Calibri"/>
              </a:rPr>
              <a:t>goes</a:t>
            </a:r>
            <a:r>
              <a:rPr sz="3600" spc="-55" dirty="0">
                <a:latin typeface="Calibri"/>
                <a:cs typeface="Calibri"/>
              </a:rPr>
              <a:t> </a:t>
            </a:r>
            <a:r>
              <a:rPr sz="3600" spc="-10" dirty="0">
                <a:latin typeface="Calibri"/>
                <a:cs typeface="Calibri"/>
              </a:rPr>
              <a:t>wrong</a:t>
            </a:r>
            <a:endParaRPr sz="3600" dirty="0">
              <a:latin typeface="Calibri"/>
              <a:cs typeface="Calibri"/>
            </a:endParaRPr>
          </a:p>
          <a:p>
            <a:pPr marL="241300" marR="1326515" indent="-228600">
              <a:lnSpc>
                <a:spcPts val="3890"/>
              </a:lnSpc>
              <a:spcBef>
                <a:spcPts val="1065"/>
              </a:spcBef>
              <a:buFont typeface="Arial"/>
              <a:buChar char="•"/>
              <a:tabLst>
                <a:tab pos="241300" algn="l"/>
              </a:tabLst>
            </a:pPr>
            <a:r>
              <a:rPr sz="3600" dirty="0">
                <a:latin typeface="Calibri"/>
                <a:cs typeface="Calibri"/>
              </a:rPr>
              <a:t>Be</a:t>
            </a:r>
            <a:r>
              <a:rPr sz="3600" spc="-45" dirty="0">
                <a:latin typeface="Calibri"/>
                <a:cs typeface="Calibri"/>
              </a:rPr>
              <a:t> </a:t>
            </a:r>
            <a:r>
              <a:rPr lang="en-US" sz="3600" spc="-45" dirty="0">
                <a:latin typeface="Calibri"/>
                <a:cs typeface="Calibri"/>
              </a:rPr>
              <a:t>kind</a:t>
            </a:r>
            <a:r>
              <a:rPr sz="3600" dirty="0">
                <a:latin typeface="Calibri"/>
                <a:cs typeface="Calibri"/>
              </a:rPr>
              <a:t>!</a:t>
            </a:r>
            <a:r>
              <a:rPr sz="3600" spc="-60" dirty="0">
                <a:latin typeface="Calibri"/>
                <a:cs typeface="Calibri"/>
              </a:rPr>
              <a:t> </a:t>
            </a:r>
            <a:r>
              <a:rPr sz="3600" dirty="0">
                <a:latin typeface="Calibri"/>
                <a:cs typeface="Calibri"/>
              </a:rPr>
              <a:t>–</a:t>
            </a:r>
            <a:r>
              <a:rPr sz="3600" spc="-55" dirty="0">
                <a:latin typeface="Calibri"/>
                <a:cs typeface="Calibri"/>
              </a:rPr>
              <a:t> </a:t>
            </a:r>
            <a:r>
              <a:rPr lang="en-US" sz="3600" spc="-55" dirty="0">
                <a:latin typeface="Calibri"/>
                <a:cs typeface="Calibri"/>
              </a:rPr>
              <a:t>People are bolder and rasher online because they think they are anonymous, but you are traceable by your IP address.</a:t>
            </a:r>
            <a:endParaRPr sz="3600" dirty="0">
              <a:latin typeface="Calibri"/>
              <a:cs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87400" rIns="0" bIns="0" rtlCol="0">
            <a:spAutoFit/>
          </a:bodyPr>
          <a:lstStyle/>
          <a:p>
            <a:pPr marL="2381250">
              <a:lnSpc>
                <a:spcPct val="100000"/>
              </a:lnSpc>
              <a:spcBef>
                <a:spcPts val="105"/>
              </a:spcBef>
            </a:pPr>
            <a:r>
              <a:rPr dirty="0"/>
              <a:t>Useful</a:t>
            </a:r>
            <a:r>
              <a:rPr spc="-45" dirty="0"/>
              <a:t> </a:t>
            </a:r>
            <a:r>
              <a:rPr spc="-10" dirty="0"/>
              <a:t>websites</a:t>
            </a:r>
          </a:p>
        </p:txBody>
      </p:sp>
      <p:sp>
        <p:nvSpPr>
          <p:cNvPr id="3" name="object 3"/>
          <p:cNvSpPr/>
          <p:nvPr/>
        </p:nvSpPr>
        <p:spPr>
          <a:xfrm>
            <a:off x="929639" y="5674296"/>
            <a:ext cx="74930" cy="21590"/>
          </a:xfrm>
          <a:custGeom>
            <a:avLst/>
            <a:gdLst/>
            <a:ahLst/>
            <a:cxnLst/>
            <a:rect l="l" t="t" r="r" b="b"/>
            <a:pathLst>
              <a:path w="74930" h="21589">
                <a:moveTo>
                  <a:pt x="74675" y="0"/>
                </a:moveTo>
                <a:lnTo>
                  <a:pt x="0" y="0"/>
                </a:lnTo>
                <a:lnTo>
                  <a:pt x="0" y="21336"/>
                </a:lnTo>
                <a:lnTo>
                  <a:pt x="74675" y="21336"/>
                </a:lnTo>
                <a:lnTo>
                  <a:pt x="74675" y="0"/>
                </a:lnTo>
                <a:close/>
              </a:path>
            </a:pathLst>
          </a:custGeom>
          <a:solidFill>
            <a:srgbClr val="000000"/>
          </a:solidFill>
        </p:spPr>
        <p:txBody>
          <a:bodyPr wrap="square" lIns="0" tIns="0" rIns="0" bIns="0" rtlCol="0"/>
          <a:lstStyle/>
          <a:p>
            <a:endParaRPr/>
          </a:p>
        </p:txBody>
      </p:sp>
      <p:sp>
        <p:nvSpPr>
          <p:cNvPr id="4" name="object 4"/>
          <p:cNvSpPr txBox="1">
            <a:spLocks noGrp="1"/>
          </p:cNvSpPr>
          <p:nvPr>
            <p:ph type="body" idx="1"/>
          </p:nvPr>
        </p:nvSpPr>
        <p:spPr>
          <a:xfrm>
            <a:off x="916939" y="1780413"/>
            <a:ext cx="10589261" cy="5009961"/>
          </a:xfrm>
          <a:prstGeom prst="rect">
            <a:avLst/>
          </a:prstGeom>
        </p:spPr>
        <p:txBody>
          <a:bodyPr vert="horz" wrap="square" lIns="0" tIns="13335" rIns="0" bIns="0" rtlCol="0">
            <a:spAutoFit/>
          </a:bodyPr>
          <a:lstStyle/>
          <a:p>
            <a:pPr marL="12700">
              <a:lnSpc>
                <a:spcPct val="100000"/>
              </a:lnSpc>
              <a:spcBef>
                <a:spcPts val="105"/>
              </a:spcBef>
            </a:pPr>
            <a:endParaRPr lang="en-GB" spc="-30" dirty="0">
              <a:hlinkClick r:id="rId2"/>
            </a:endParaRPr>
          </a:p>
          <a:p>
            <a:pPr marL="12700">
              <a:lnSpc>
                <a:spcPct val="100000"/>
              </a:lnSpc>
              <a:spcBef>
                <a:spcPts val="105"/>
              </a:spcBef>
            </a:pPr>
            <a:r>
              <a:rPr lang="en-GB" sz="1600" spc="-30" dirty="0">
                <a:hlinkClick r:id="rId2"/>
              </a:rPr>
              <a:t>https://</a:t>
            </a:r>
            <a:r>
              <a:rPr lang="en-GB" sz="1600" spc="-30" dirty="0" err="1">
                <a:hlinkClick r:id="rId2"/>
              </a:rPr>
              <a:t>www.childnet.com</a:t>
            </a:r>
            <a:endParaRPr lang="en-GB" sz="1600" spc="-30" dirty="0">
              <a:hlinkClick r:id="rId2"/>
            </a:endParaRPr>
          </a:p>
          <a:p>
            <a:pPr marL="12700">
              <a:lnSpc>
                <a:spcPct val="100000"/>
              </a:lnSpc>
              <a:spcBef>
                <a:spcPts val="105"/>
              </a:spcBef>
            </a:pPr>
            <a:endParaRPr lang="en-GB" sz="1600" spc="-30" dirty="0">
              <a:hlinkClick r:id="rId2"/>
            </a:endParaRPr>
          </a:p>
          <a:p>
            <a:pPr marL="12700">
              <a:lnSpc>
                <a:spcPct val="100000"/>
              </a:lnSpc>
              <a:spcBef>
                <a:spcPts val="105"/>
              </a:spcBef>
            </a:pPr>
            <a:r>
              <a:rPr sz="1600" spc="-30" dirty="0">
                <a:hlinkClick r:id="rId2"/>
              </a:rPr>
              <a:t>https://www.saferinternet.org.uk/safer-</a:t>
            </a:r>
            <a:r>
              <a:rPr sz="1600" spc="-20" dirty="0">
                <a:hlinkClick r:id="rId2"/>
              </a:rPr>
              <a:t>internet-</a:t>
            </a:r>
            <a:r>
              <a:rPr sz="1600" spc="-10" dirty="0">
                <a:hlinkClick r:id="rId2"/>
              </a:rPr>
              <a:t>day</a:t>
            </a:r>
          </a:p>
          <a:p>
            <a:pPr marL="12700" marR="3910965" indent="74295">
              <a:lnSpc>
                <a:spcPct val="203799"/>
              </a:lnSpc>
              <a:spcBef>
                <a:spcPts val="15"/>
              </a:spcBef>
            </a:pPr>
            <a:r>
              <a:rPr sz="1600" u="sng" spc="-20" dirty="0">
                <a:solidFill>
                  <a:srgbClr val="000000"/>
                </a:solidFill>
                <a:uFill>
                  <a:solidFill>
                    <a:srgbClr val="000000"/>
                  </a:solidFill>
                </a:uFill>
                <a:hlinkClick r:id="rId3"/>
              </a:rPr>
              <a:t>https://</a:t>
            </a:r>
            <a:r>
              <a:rPr sz="1600" spc="-10" dirty="0" err="1">
                <a:hlinkClick r:id="rId3"/>
              </a:rPr>
              <a:t>www.Internetmatters.org</a:t>
            </a:r>
            <a:r>
              <a:rPr lang="en-GB" sz="1600" spc="-10" dirty="0">
                <a:hlinkClick r:id="rId4"/>
              </a:rPr>
              <a:t> </a:t>
            </a:r>
            <a:endParaRPr sz="1600" spc="-10" dirty="0">
              <a:hlinkClick r:id="rId4"/>
            </a:endParaRPr>
          </a:p>
          <a:p>
            <a:pPr>
              <a:lnSpc>
                <a:spcPct val="100000"/>
              </a:lnSpc>
              <a:spcBef>
                <a:spcPts val="1015"/>
              </a:spcBef>
            </a:pPr>
            <a:r>
              <a:rPr lang="en-GB" sz="1600" spc="-10" dirty="0"/>
              <a:t>https://</a:t>
            </a:r>
            <a:r>
              <a:rPr lang="en-GB" sz="1600" spc="-10" dirty="0" err="1"/>
              <a:t>www.nspcc.org.uk</a:t>
            </a:r>
            <a:r>
              <a:rPr lang="en-GB" sz="1600" spc="-10" dirty="0"/>
              <a:t>/keeping-children-safe/online-safety/</a:t>
            </a:r>
            <a:endParaRPr sz="1600" spc="-10" dirty="0">
              <a:hlinkClick r:id="rId5"/>
            </a:endParaRPr>
          </a:p>
          <a:p>
            <a:pPr marL="12700" marR="3268979" indent="74295">
              <a:lnSpc>
                <a:spcPct val="203900"/>
              </a:lnSpc>
              <a:spcBef>
                <a:spcPts val="15"/>
              </a:spcBef>
            </a:pPr>
            <a:r>
              <a:rPr sz="1600" spc="-25" dirty="0">
                <a:hlinkClick r:id="rId6"/>
              </a:rPr>
              <a:t>https://www.ceop.police.uk/safety-</a:t>
            </a:r>
            <a:r>
              <a:rPr sz="1600" spc="-10" dirty="0">
                <a:hlinkClick r:id="rId6"/>
              </a:rPr>
              <a:t>centre/</a:t>
            </a:r>
            <a:endParaRPr lang="en-GB" sz="1600" spc="-10" dirty="0">
              <a:hlinkClick r:id="rId6"/>
            </a:endParaRPr>
          </a:p>
          <a:p>
            <a:pPr marL="12700" marR="3268979" indent="74295">
              <a:lnSpc>
                <a:spcPct val="203900"/>
              </a:lnSpc>
              <a:spcBef>
                <a:spcPts val="15"/>
              </a:spcBef>
            </a:pPr>
            <a:r>
              <a:rPr lang="en-GB" sz="1600" spc="-10" dirty="0">
                <a:hlinkClick r:id="rId6"/>
              </a:rPr>
              <a:t>https://www.commonsense.org/educatin/digital-literacy/</a:t>
            </a:r>
          </a:p>
          <a:p>
            <a:pPr marL="12700" marR="3268979" indent="74295">
              <a:lnSpc>
                <a:spcPct val="203900"/>
              </a:lnSpc>
              <a:spcBef>
                <a:spcPts val="15"/>
              </a:spcBef>
            </a:pPr>
            <a:r>
              <a:rPr lang="en-GB" sz="1600" spc="-10" dirty="0">
                <a:hlinkClick r:id="rId6"/>
              </a:rPr>
              <a:t>https://www.childline.org.ukhttps://learning.nspcc.org.uk/online-safety</a:t>
            </a:r>
          </a:p>
          <a:p>
            <a:pPr marL="12700" marR="3268979" indent="74295">
              <a:lnSpc>
                <a:spcPct val="203900"/>
              </a:lnSpc>
              <a:spcBef>
                <a:spcPts val="15"/>
              </a:spcBef>
            </a:pPr>
            <a:r>
              <a:rPr lang="en-GB" sz="1600" spc="-10" dirty="0">
                <a:hlinkClick r:id="rId6"/>
              </a:rPr>
              <a:t>https://www.bbc.co.uk/bitesize/parents</a:t>
            </a:r>
          </a:p>
          <a:p>
            <a:pPr marL="12700" marR="3268979" indent="74295">
              <a:lnSpc>
                <a:spcPct val="203900"/>
              </a:lnSpc>
              <a:spcBef>
                <a:spcPts val="15"/>
              </a:spcBef>
            </a:pPr>
            <a:r>
              <a:rPr lang="en-GB" sz="1600" spc="-10" dirty="0">
                <a:hlinkClick r:id="rId6"/>
              </a:rPr>
              <a:t>https://www.childline.org.uk/toolbox/coping-kit/</a:t>
            </a:r>
          </a:p>
          <a:p>
            <a:pPr marL="12700" marR="3268979" indent="74295">
              <a:lnSpc>
                <a:spcPct val="203900"/>
              </a:lnSpc>
              <a:spcBef>
                <a:spcPts val="15"/>
              </a:spcBef>
            </a:pPr>
            <a:endParaRPr lang="en-GB" sz="1600" spc="-10" dirty="0">
              <a:hlinkClick r:id="rId6"/>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20909" y="757510"/>
            <a:ext cx="11132425" cy="5677836"/>
          </a:xfrm>
          <a:prstGeom prst="rect">
            <a:avLst/>
          </a:prstGeom>
        </p:spPr>
        <p:txBody>
          <a:bodyPr vert="horz" wrap="square" lIns="0" tIns="12065" rIns="0" bIns="0" rtlCol="0">
            <a:spAutoFit/>
          </a:bodyPr>
          <a:lstStyle/>
          <a:p>
            <a:pPr marL="12700">
              <a:lnSpc>
                <a:spcPct val="100000"/>
              </a:lnSpc>
              <a:spcBef>
                <a:spcPts val="95"/>
              </a:spcBef>
            </a:pPr>
            <a:r>
              <a:rPr sz="4000" dirty="0">
                <a:latin typeface="Calibri"/>
                <a:cs typeface="Calibri"/>
              </a:rPr>
              <a:t>What</a:t>
            </a:r>
            <a:r>
              <a:rPr sz="4000" spc="-60" dirty="0">
                <a:latin typeface="Calibri"/>
                <a:cs typeface="Calibri"/>
              </a:rPr>
              <a:t> </a:t>
            </a:r>
            <a:r>
              <a:rPr sz="4000" dirty="0">
                <a:latin typeface="Calibri"/>
                <a:cs typeface="Calibri"/>
              </a:rPr>
              <a:t>do</a:t>
            </a:r>
            <a:r>
              <a:rPr sz="4000" spc="-60" dirty="0">
                <a:latin typeface="Calibri"/>
                <a:cs typeface="Calibri"/>
              </a:rPr>
              <a:t> </a:t>
            </a:r>
            <a:r>
              <a:rPr sz="4000" dirty="0">
                <a:latin typeface="Calibri"/>
                <a:cs typeface="Calibri"/>
              </a:rPr>
              <a:t>we</a:t>
            </a:r>
            <a:r>
              <a:rPr sz="4000" spc="-55" dirty="0">
                <a:latin typeface="Calibri"/>
                <a:cs typeface="Calibri"/>
              </a:rPr>
              <a:t> </a:t>
            </a:r>
            <a:r>
              <a:rPr sz="4000" dirty="0">
                <a:latin typeface="Calibri"/>
                <a:cs typeface="Calibri"/>
              </a:rPr>
              <a:t>do</a:t>
            </a:r>
            <a:r>
              <a:rPr sz="4000" spc="-55" dirty="0">
                <a:latin typeface="Calibri"/>
                <a:cs typeface="Calibri"/>
              </a:rPr>
              <a:t> </a:t>
            </a:r>
            <a:r>
              <a:rPr sz="4000" dirty="0">
                <a:latin typeface="Calibri"/>
                <a:cs typeface="Calibri"/>
              </a:rPr>
              <a:t>in</a:t>
            </a:r>
            <a:r>
              <a:rPr sz="4000" spc="-60" dirty="0">
                <a:latin typeface="Calibri"/>
                <a:cs typeface="Calibri"/>
              </a:rPr>
              <a:t> </a:t>
            </a:r>
            <a:r>
              <a:rPr sz="4000" spc="-10" dirty="0">
                <a:latin typeface="Calibri"/>
                <a:cs typeface="Calibri"/>
              </a:rPr>
              <a:t>school?</a:t>
            </a:r>
            <a:endParaRPr lang="en-GB" sz="4000" spc="-10" dirty="0">
              <a:latin typeface="Calibri"/>
              <a:cs typeface="Calibri"/>
            </a:endParaRPr>
          </a:p>
          <a:p>
            <a:pPr marL="12700">
              <a:lnSpc>
                <a:spcPct val="100000"/>
              </a:lnSpc>
              <a:spcBef>
                <a:spcPts val="95"/>
              </a:spcBef>
            </a:pPr>
            <a:endParaRPr sz="4000" dirty="0">
              <a:latin typeface="Calibri"/>
              <a:cs typeface="Calibri"/>
            </a:endParaRPr>
          </a:p>
          <a:p>
            <a:pPr marL="12700" marR="5080">
              <a:lnSpc>
                <a:spcPts val="4320"/>
              </a:lnSpc>
              <a:spcBef>
                <a:spcPts val="5"/>
              </a:spcBef>
              <a:tabLst>
                <a:tab pos="241300" algn="l"/>
              </a:tabLst>
            </a:pPr>
            <a:r>
              <a:rPr sz="3600" dirty="0">
                <a:latin typeface="Calibri"/>
                <a:cs typeface="Calibri"/>
              </a:rPr>
              <a:t>Online</a:t>
            </a:r>
            <a:r>
              <a:rPr sz="3600" spc="-85" dirty="0">
                <a:latin typeface="Calibri"/>
                <a:cs typeface="Calibri"/>
              </a:rPr>
              <a:t> </a:t>
            </a:r>
            <a:r>
              <a:rPr sz="3600" dirty="0">
                <a:latin typeface="Calibri"/>
                <a:cs typeface="Calibri"/>
              </a:rPr>
              <a:t>safety</a:t>
            </a:r>
            <a:r>
              <a:rPr sz="3600" spc="-105" dirty="0">
                <a:latin typeface="Calibri"/>
                <a:cs typeface="Calibri"/>
              </a:rPr>
              <a:t> </a:t>
            </a:r>
            <a:r>
              <a:rPr sz="3600" dirty="0">
                <a:latin typeface="Calibri"/>
                <a:cs typeface="Calibri"/>
              </a:rPr>
              <a:t>training</a:t>
            </a:r>
            <a:r>
              <a:rPr sz="3600" spc="-90" dirty="0">
                <a:latin typeface="Calibri"/>
                <a:cs typeface="Calibri"/>
              </a:rPr>
              <a:t> </a:t>
            </a:r>
            <a:r>
              <a:rPr sz="3600" dirty="0">
                <a:latin typeface="Calibri"/>
                <a:cs typeface="Calibri"/>
              </a:rPr>
              <a:t>for</a:t>
            </a:r>
            <a:r>
              <a:rPr sz="3600" spc="-85" dirty="0">
                <a:latin typeface="Calibri"/>
                <a:cs typeface="Calibri"/>
              </a:rPr>
              <a:t> </a:t>
            </a:r>
            <a:r>
              <a:rPr sz="3600" dirty="0">
                <a:latin typeface="Calibri"/>
                <a:cs typeface="Calibri"/>
              </a:rPr>
              <a:t>all</a:t>
            </a:r>
            <a:r>
              <a:rPr sz="3600" spc="-85" dirty="0">
                <a:latin typeface="Calibri"/>
                <a:cs typeface="Calibri"/>
              </a:rPr>
              <a:t> </a:t>
            </a:r>
            <a:r>
              <a:rPr sz="3600" spc="-20" dirty="0">
                <a:latin typeface="Calibri"/>
                <a:cs typeface="Calibri"/>
              </a:rPr>
              <a:t>year </a:t>
            </a:r>
            <a:r>
              <a:rPr sz="3600" spc="-10" dirty="0">
                <a:latin typeface="Calibri"/>
                <a:cs typeface="Calibri"/>
              </a:rPr>
              <a:t>groups</a:t>
            </a:r>
            <a:r>
              <a:rPr lang="en-GB" sz="3600" spc="-10" dirty="0">
                <a:latin typeface="Calibri"/>
                <a:cs typeface="Calibri"/>
              </a:rPr>
              <a:t>:</a:t>
            </a:r>
          </a:p>
          <a:p>
            <a:pPr marL="241300" marR="5080" indent="-228600">
              <a:lnSpc>
                <a:spcPts val="4320"/>
              </a:lnSpc>
              <a:spcBef>
                <a:spcPts val="5"/>
              </a:spcBef>
              <a:buFont typeface="Arial"/>
              <a:buChar char="•"/>
              <a:tabLst>
                <a:tab pos="241300" algn="l"/>
              </a:tabLst>
            </a:pPr>
            <a:r>
              <a:rPr lang="en-GB" sz="3600" spc="-10" dirty="0">
                <a:latin typeface="Calibri"/>
                <a:cs typeface="Calibri"/>
              </a:rPr>
              <a:t>Keeping personal information safe</a:t>
            </a:r>
          </a:p>
          <a:p>
            <a:pPr marL="241300" marR="5080" indent="-228600">
              <a:lnSpc>
                <a:spcPts val="4320"/>
              </a:lnSpc>
              <a:spcBef>
                <a:spcPts val="5"/>
              </a:spcBef>
              <a:buFont typeface="Arial"/>
              <a:buChar char="•"/>
              <a:tabLst>
                <a:tab pos="241300" algn="l"/>
              </a:tabLst>
            </a:pPr>
            <a:r>
              <a:rPr lang="en-GB" sz="3600" spc="-10" dirty="0">
                <a:latin typeface="Calibri"/>
                <a:cs typeface="Calibri"/>
              </a:rPr>
              <a:t>Understanding about digital footprints</a:t>
            </a:r>
          </a:p>
          <a:p>
            <a:pPr marL="241300" marR="5080" indent="-228600">
              <a:lnSpc>
                <a:spcPts val="4320"/>
              </a:lnSpc>
              <a:spcBef>
                <a:spcPts val="5"/>
              </a:spcBef>
              <a:buFont typeface="Arial"/>
              <a:buChar char="•"/>
              <a:tabLst>
                <a:tab pos="241300" algn="l"/>
              </a:tabLst>
            </a:pPr>
            <a:r>
              <a:rPr lang="en-GB" sz="3600" dirty="0">
                <a:latin typeface="Calibri"/>
                <a:cs typeface="Calibri"/>
              </a:rPr>
              <a:t>Keeping passwords secure</a:t>
            </a:r>
            <a:endParaRPr sz="3600" dirty="0">
              <a:latin typeface="Calibri"/>
              <a:cs typeface="Calibri"/>
            </a:endParaRPr>
          </a:p>
          <a:p>
            <a:pPr marL="240665" indent="-227965">
              <a:lnSpc>
                <a:spcPct val="100000"/>
              </a:lnSpc>
              <a:spcBef>
                <a:spcPts val="5"/>
              </a:spcBef>
              <a:buFont typeface="Arial"/>
              <a:buChar char="•"/>
              <a:tabLst>
                <a:tab pos="240665" algn="l"/>
              </a:tabLst>
            </a:pPr>
            <a:r>
              <a:rPr lang="en-GB" sz="3600" dirty="0">
                <a:latin typeface="Calibri"/>
                <a:cs typeface="Calibri"/>
              </a:rPr>
              <a:t>C</a:t>
            </a:r>
            <a:r>
              <a:rPr sz="3600" dirty="0" err="1">
                <a:latin typeface="Calibri"/>
                <a:cs typeface="Calibri"/>
              </a:rPr>
              <a:t>yber</a:t>
            </a:r>
            <a:r>
              <a:rPr lang="en-GB" sz="3600" dirty="0">
                <a:latin typeface="Calibri"/>
                <a:cs typeface="Calibri"/>
              </a:rPr>
              <a:t>-bullying </a:t>
            </a:r>
            <a:r>
              <a:rPr sz="3600" spc="-70" dirty="0">
                <a:latin typeface="Calibri"/>
                <a:cs typeface="Calibri"/>
              </a:rPr>
              <a:t> </a:t>
            </a:r>
            <a:r>
              <a:rPr sz="3600" spc="-10" dirty="0">
                <a:latin typeface="Calibri"/>
                <a:cs typeface="Calibri"/>
              </a:rPr>
              <a:t>awareness</a:t>
            </a:r>
            <a:endParaRPr lang="en-GB" sz="3600" spc="-10" dirty="0">
              <a:latin typeface="Calibri"/>
              <a:cs typeface="Calibri"/>
            </a:endParaRPr>
          </a:p>
          <a:p>
            <a:pPr marL="240665" indent="-227965">
              <a:lnSpc>
                <a:spcPct val="100000"/>
              </a:lnSpc>
              <a:spcBef>
                <a:spcPts val="5"/>
              </a:spcBef>
              <a:buFont typeface="Arial"/>
              <a:buChar char="•"/>
              <a:tabLst>
                <a:tab pos="240665" algn="l"/>
              </a:tabLst>
            </a:pPr>
            <a:r>
              <a:rPr lang="en-GB" sz="3600" dirty="0">
                <a:solidFill>
                  <a:schemeClr val="tx1"/>
                </a:solidFill>
                <a:latin typeface="Google Sans"/>
              </a:rPr>
              <a:t>H</a:t>
            </a:r>
            <a:r>
              <a:rPr lang="en-GB" sz="3600" b="0" i="0" u="none" strike="noStrike" dirty="0">
                <a:solidFill>
                  <a:schemeClr val="tx1"/>
                </a:solidFill>
                <a:effectLst/>
                <a:latin typeface="Google Sans"/>
              </a:rPr>
              <a:t>armful content awareness</a:t>
            </a:r>
          </a:p>
          <a:p>
            <a:pPr marL="240665" indent="-227965">
              <a:lnSpc>
                <a:spcPct val="100000"/>
              </a:lnSpc>
              <a:spcBef>
                <a:spcPts val="5"/>
              </a:spcBef>
              <a:buFont typeface="Arial"/>
              <a:buChar char="•"/>
              <a:tabLst>
                <a:tab pos="240665" algn="l"/>
              </a:tabLst>
            </a:pPr>
            <a:r>
              <a:rPr lang="en-GB" sz="3600" b="0" i="0" u="none" strike="noStrike" dirty="0">
                <a:solidFill>
                  <a:schemeClr val="tx1"/>
                </a:solidFill>
                <a:effectLst/>
                <a:latin typeface="Google Sans"/>
              </a:rPr>
              <a:t> How to behave responsibly online</a:t>
            </a:r>
          </a:p>
          <a:p>
            <a:pPr marL="240665" indent="-227965">
              <a:lnSpc>
                <a:spcPct val="100000"/>
              </a:lnSpc>
              <a:spcBef>
                <a:spcPts val="5"/>
              </a:spcBef>
              <a:buFont typeface="Arial"/>
              <a:buChar char="•"/>
              <a:tabLst>
                <a:tab pos="240665" algn="l"/>
              </a:tabLst>
            </a:pPr>
            <a:r>
              <a:rPr lang="en-GB" sz="3600" dirty="0">
                <a:solidFill>
                  <a:schemeClr val="tx1"/>
                </a:solidFill>
                <a:latin typeface="Google Sans"/>
                <a:cs typeface="Calibri"/>
              </a:rPr>
              <a:t>Awareness of using  artificial intelligence responsibly</a:t>
            </a:r>
            <a:endParaRPr sz="3600" dirty="0">
              <a:solidFill>
                <a:schemeClr val="tx1"/>
              </a:solidFill>
              <a:latin typeface="Calibri"/>
              <a:cs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73379" y="422148"/>
            <a:ext cx="11460480" cy="587044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32816" y="435863"/>
            <a:ext cx="11355324" cy="564032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13004" y="541019"/>
            <a:ext cx="11455908" cy="568299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41019" y="477012"/>
            <a:ext cx="11236452" cy="530504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 y="180797"/>
            <a:ext cx="12725400" cy="1123640"/>
          </a:xfrm>
          <a:prstGeom prst="rect">
            <a:avLst/>
          </a:prstGeom>
        </p:spPr>
        <p:txBody>
          <a:bodyPr vert="horz" wrap="square" lIns="0" tIns="442213" rIns="0" bIns="0" rtlCol="0">
            <a:spAutoFit/>
          </a:bodyPr>
          <a:lstStyle/>
          <a:p>
            <a:pPr marL="2275840">
              <a:lnSpc>
                <a:spcPct val="100000"/>
              </a:lnSpc>
              <a:spcBef>
                <a:spcPts val="105"/>
              </a:spcBef>
            </a:pPr>
            <a:r>
              <a:rPr dirty="0">
                <a:latin typeface="Calibri"/>
                <a:cs typeface="Calibri"/>
              </a:rPr>
              <a:t>What</a:t>
            </a:r>
            <a:r>
              <a:rPr spc="-50" dirty="0">
                <a:latin typeface="Calibri"/>
                <a:cs typeface="Calibri"/>
              </a:rPr>
              <a:t> </a:t>
            </a:r>
            <a:r>
              <a:rPr dirty="0">
                <a:latin typeface="Calibri"/>
                <a:cs typeface="Calibri"/>
              </a:rPr>
              <a:t>are</a:t>
            </a:r>
            <a:r>
              <a:rPr spc="-45" dirty="0">
                <a:latin typeface="Calibri"/>
                <a:cs typeface="Calibri"/>
              </a:rPr>
              <a:t> </a:t>
            </a:r>
            <a:r>
              <a:rPr dirty="0">
                <a:latin typeface="Calibri"/>
                <a:cs typeface="Calibri"/>
              </a:rPr>
              <a:t>the</a:t>
            </a:r>
            <a:r>
              <a:rPr spc="-50" dirty="0">
                <a:latin typeface="Calibri"/>
                <a:cs typeface="Calibri"/>
              </a:rPr>
              <a:t> </a:t>
            </a:r>
            <a:r>
              <a:rPr spc="-10" dirty="0">
                <a:latin typeface="Calibri"/>
                <a:cs typeface="Calibri"/>
              </a:rPr>
              <a:t>risks</a:t>
            </a:r>
            <a:r>
              <a:rPr lang="en-US" spc="-10" dirty="0">
                <a:latin typeface="Calibri"/>
                <a:cs typeface="Calibri"/>
              </a:rPr>
              <a:t> of using technology</a:t>
            </a:r>
            <a:r>
              <a:rPr spc="-10" dirty="0">
                <a:latin typeface="Calibri"/>
                <a:cs typeface="Calibri"/>
              </a:rPr>
              <a:t>?</a:t>
            </a:r>
          </a:p>
        </p:txBody>
      </p:sp>
      <p:sp>
        <p:nvSpPr>
          <p:cNvPr id="3" name="object 3"/>
          <p:cNvSpPr txBox="1"/>
          <p:nvPr/>
        </p:nvSpPr>
        <p:spPr>
          <a:xfrm>
            <a:off x="916939" y="1706841"/>
            <a:ext cx="8975725" cy="3130985"/>
          </a:xfrm>
          <a:prstGeom prst="rect">
            <a:avLst/>
          </a:prstGeom>
        </p:spPr>
        <p:txBody>
          <a:bodyPr vert="horz" wrap="square" lIns="0" tIns="98425" rIns="0" bIns="0" rtlCol="0">
            <a:spAutoFit/>
          </a:bodyPr>
          <a:lstStyle/>
          <a:p>
            <a:pPr marL="240029" indent="-227329">
              <a:lnSpc>
                <a:spcPct val="100000"/>
              </a:lnSpc>
              <a:spcBef>
                <a:spcPts val="775"/>
              </a:spcBef>
              <a:buFont typeface="Arial"/>
              <a:buChar char="•"/>
              <a:tabLst>
                <a:tab pos="240029" algn="l"/>
              </a:tabLst>
            </a:pPr>
            <a:r>
              <a:rPr sz="2800" dirty="0">
                <a:latin typeface="Calibri"/>
                <a:cs typeface="Calibri"/>
              </a:rPr>
              <a:t>Cyber</a:t>
            </a:r>
            <a:r>
              <a:rPr sz="2800" spc="-15" dirty="0">
                <a:latin typeface="Calibri"/>
                <a:cs typeface="Calibri"/>
              </a:rPr>
              <a:t> </a:t>
            </a:r>
            <a:r>
              <a:rPr sz="2800" spc="-10" dirty="0">
                <a:latin typeface="Calibri"/>
                <a:cs typeface="Calibri"/>
              </a:rPr>
              <a:t>bullying</a:t>
            </a:r>
            <a:endParaRPr sz="2800" dirty="0">
              <a:latin typeface="Calibri"/>
              <a:cs typeface="Calibri"/>
            </a:endParaRPr>
          </a:p>
          <a:p>
            <a:pPr marL="240029" indent="-227329">
              <a:lnSpc>
                <a:spcPct val="100000"/>
              </a:lnSpc>
              <a:spcBef>
                <a:spcPts val="675"/>
              </a:spcBef>
              <a:buFont typeface="Arial"/>
              <a:buChar char="•"/>
              <a:tabLst>
                <a:tab pos="240029" algn="l"/>
              </a:tabLst>
            </a:pPr>
            <a:r>
              <a:rPr sz="2800" spc="-10" dirty="0">
                <a:latin typeface="Calibri"/>
                <a:cs typeface="Calibri"/>
              </a:rPr>
              <a:t>Grooming</a:t>
            </a:r>
            <a:endParaRPr sz="2800" dirty="0">
              <a:latin typeface="Calibri"/>
              <a:cs typeface="Calibri"/>
            </a:endParaRPr>
          </a:p>
          <a:p>
            <a:pPr marL="240029" indent="-227329">
              <a:lnSpc>
                <a:spcPct val="100000"/>
              </a:lnSpc>
              <a:spcBef>
                <a:spcPts val="660"/>
              </a:spcBef>
              <a:buFont typeface="Arial"/>
              <a:buChar char="•"/>
              <a:tabLst>
                <a:tab pos="240029" algn="l"/>
              </a:tabLst>
            </a:pPr>
            <a:r>
              <a:rPr sz="2800" spc="-10" dirty="0">
                <a:latin typeface="Calibri"/>
                <a:cs typeface="Calibri"/>
              </a:rPr>
              <a:t>Inappropriate</a:t>
            </a:r>
            <a:r>
              <a:rPr sz="2800" spc="-65" dirty="0">
                <a:latin typeface="Calibri"/>
                <a:cs typeface="Calibri"/>
              </a:rPr>
              <a:t> </a:t>
            </a:r>
            <a:r>
              <a:rPr sz="2800" spc="-10" dirty="0">
                <a:latin typeface="Calibri"/>
                <a:cs typeface="Calibri"/>
              </a:rPr>
              <a:t>websites</a:t>
            </a:r>
            <a:endParaRPr sz="2800" dirty="0">
              <a:latin typeface="Calibri"/>
              <a:cs typeface="Calibri"/>
            </a:endParaRPr>
          </a:p>
          <a:p>
            <a:pPr marL="240029" marR="5080" indent="-227329">
              <a:lnSpc>
                <a:spcPts val="3020"/>
              </a:lnSpc>
              <a:spcBef>
                <a:spcPts val="1050"/>
              </a:spcBef>
              <a:buFont typeface="Arial"/>
              <a:buChar char="•"/>
              <a:tabLst>
                <a:tab pos="241300" algn="l"/>
              </a:tabLst>
            </a:pPr>
            <a:r>
              <a:rPr sz="2800" dirty="0">
                <a:latin typeface="Calibri"/>
                <a:cs typeface="Calibri"/>
              </a:rPr>
              <a:t>Losing</a:t>
            </a:r>
            <a:r>
              <a:rPr sz="2800" spc="-60" dirty="0">
                <a:latin typeface="Calibri"/>
                <a:cs typeface="Calibri"/>
              </a:rPr>
              <a:t> </a:t>
            </a:r>
            <a:r>
              <a:rPr sz="2800" dirty="0">
                <a:latin typeface="Calibri"/>
                <a:cs typeface="Calibri"/>
              </a:rPr>
              <a:t>control</a:t>
            </a:r>
            <a:r>
              <a:rPr sz="2800" spc="-50" dirty="0">
                <a:latin typeface="Calibri"/>
                <a:cs typeface="Calibri"/>
              </a:rPr>
              <a:t> </a:t>
            </a:r>
            <a:r>
              <a:rPr sz="2800" dirty="0">
                <a:latin typeface="Calibri"/>
                <a:cs typeface="Calibri"/>
              </a:rPr>
              <a:t>over</a:t>
            </a:r>
            <a:r>
              <a:rPr sz="2800" spc="-75" dirty="0">
                <a:latin typeface="Calibri"/>
                <a:cs typeface="Calibri"/>
              </a:rPr>
              <a:t> </a:t>
            </a:r>
            <a:r>
              <a:rPr sz="2800" dirty="0">
                <a:latin typeface="Calibri"/>
                <a:cs typeface="Calibri"/>
              </a:rPr>
              <a:t>pictures</a:t>
            </a:r>
            <a:r>
              <a:rPr sz="2800" spc="-40" dirty="0">
                <a:latin typeface="Calibri"/>
                <a:cs typeface="Calibri"/>
              </a:rPr>
              <a:t> </a:t>
            </a:r>
            <a:r>
              <a:rPr sz="2800" dirty="0">
                <a:latin typeface="Calibri"/>
                <a:cs typeface="Calibri"/>
              </a:rPr>
              <a:t>and</a:t>
            </a:r>
            <a:r>
              <a:rPr sz="2800" spc="-60" dirty="0">
                <a:latin typeface="Calibri"/>
                <a:cs typeface="Calibri"/>
              </a:rPr>
              <a:t> </a:t>
            </a:r>
            <a:r>
              <a:rPr sz="2800" dirty="0">
                <a:latin typeface="Calibri"/>
                <a:cs typeface="Calibri"/>
              </a:rPr>
              <a:t>video</a:t>
            </a:r>
            <a:r>
              <a:rPr sz="2800" spc="-55" dirty="0">
                <a:latin typeface="Calibri"/>
                <a:cs typeface="Calibri"/>
              </a:rPr>
              <a:t> </a:t>
            </a:r>
            <a:endParaRPr lang="en-GB" sz="2800" spc="-55" dirty="0">
              <a:latin typeface="Calibri"/>
              <a:cs typeface="Calibri"/>
            </a:endParaRPr>
          </a:p>
          <a:p>
            <a:pPr marL="240029" marR="5080" indent="-227329">
              <a:lnSpc>
                <a:spcPts val="3020"/>
              </a:lnSpc>
              <a:spcBef>
                <a:spcPts val="1050"/>
              </a:spcBef>
              <a:buFont typeface="Arial"/>
              <a:buChar char="•"/>
              <a:tabLst>
                <a:tab pos="241300" algn="l"/>
              </a:tabLst>
            </a:pPr>
            <a:r>
              <a:rPr sz="2800" dirty="0">
                <a:latin typeface="Calibri"/>
                <a:cs typeface="Calibri"/>
              </a:rPr>
              <a:t>Giving</a:t>
            </a:r>
            <a:r>
              <a:rPr sz="2800" spc="-55" dirty="0">
                <a:latin typeface="Calibri"/>
                <a:cs typeface="Calibri"/>
              </a:rPr>
              <a:t> </a:t>
            </a:r>
            <a:r>
              <a:rPr sz="2800" dirty="0">
                <a:latin typeface="Calibri"/>
                <a:cs typeface="Calibri"/>
              </a:rPr>
              <a:t>out</a:t>
            </a:r>
            <a:r>
              <a:rPr sz="2800" spc="-55" dirty="0">
                <a:latin typeface="Calibri"/>
                <a:cs typeface="Calibri"/>
              </a:rPr>
              <a:t> </a:t>
            </a:r>
            <a:r>
              <a:rPr sz="2800" dirty="0">
                <a:latin typeface="Calibri"/>
                <a:cs typeface="Calibri"/>
              </a:rPr>
              <a:t>too</a:t>
            </a:r>
            <a:r>
              <a:rPr sz="2800" spc="-65" dirty="0">
                <a:latin typeface="Calibri"/>
                <a:cs typeface="Calibri"/>
              </a:rPr>
              <a:t> </a:t>
            </a:r>
            <a:r>
              <a:rPr sz="2800" spc="-20" dirty="0">
                <a:latin typeface="Calibri"/>
                <a:cs typeface="Calibri"/>
              </a:rPr>
              <a:t>much</a:t>
            </a:r>
            <a:r>
              <a:rPr lang="en-GB" sz="2800" spc="-20" dirty="0">
                <a:latin typeface="Calibri"/>
                <a:cs typeface="Calibri"/>
              </a:rPr>
              <a:t> </a:t>
            </a:r>
            <a:r>
              <a:rPr sz="2800" spc="-10" dirty="0">
                <a:latin typeface="Calibri"/>
                <a:cs typeface="Calibri"/>
              </a:rPr>
              <a:t>information</a:t>
            </a:r>
            <a:r>
              <a:rPr sz="2800" spc="-130" dirty="0">
                <a:latin typeface="Calibri"/>
                <a:cs typeface="Calibri"/>
              </a:rPr>
              <a:t> </a:t>
            </a:r>
            <a:r>
              <a:rPr sz="2800" spc="-10" dirty="0">
                <a:latin typeface="Calibri"/>
                <a:cs typeface="Calibri"/>
              </a:rPr>
              <a:t>online</a:t>
            </a:r>
            <a:endParaRPr sz="2800" dirty="0">
              <a:latin typeface="Calibri"/>
              <a:cs typeface="Calibri"/>
            </a:endParaRPr>
          </a:p>
          <a:p>
            <a:pPr marL="240029" indent="-227329">
              <a:lnSpc>
                <a:spcPct val="100000"/>
              </a:lnSpc>
              <a:spcBef>
                <a:spcPts val="630"/>
              </a:spcBef>
              <a:buFont typeface="Arial"/>
              <a:buChar char="•"/>
              <a:tabLst>
                <a:tab pos="240029" algn="l"/>
              </a:tabLst>
            </a:pPr>
            <a:r>
              <a:rPr sz="2800" dirty="0">
                <a:latin typeface="Calibri"/>
                <a:cs typeface="Calibri"/>
              </a:rPr>
              <a:t>Viruses,</a:t>
            </a:r>
            <a:r>
              <a:rPr sz="2800" spc="-50" dirty="0">
                <a:latin typeface="Calibri"/>
                <a:cs typeface="Calibri"/>
              </a:rPr>
              <a:t> </a:t>
            </a:r>
            <a:r>
              <a:rPr sz="2800" dirty="0">
                <a:latin typeface="Calibri"/>
                <a:cs typeface="Calibri"/>
              </a:rPr>
              <a:t>hacking</a:t>
            </a:r>
            <a:r>
              <a:rPr sz="2800" spc="-55" dirty="0">
                <a:latin typeface="Calibri"/>
                <a:cs typeface="Calibri"/>
              </a:rPr>
              <a:t> </a:t>
            </a:r>
            <a:r>
              <a:rPr sz="2800" dirty="0">
                <a:latin typeface="Calibri"/>
                <a:cs typeface="Calibri"/>
              </a:rPr>
              <a:t>and</a:t>
            </a:r>
            <a:r>
              <a:rPr sz="2800" spc="-50" dirty="0">
                <a:latin typeface="Calibri"/>
                <a:cs typeface="Calibri"/>
              </a:rPr>
              <a:t> </a:t>
            </a:r>
            <a:r>
              <a:rPr sz="2800" spc="-10" dirty="0">
                <a:latin typeface="Calibri"/>
                <a:cs typeface="Calibri"/>
              </a:rPr>
              <a:t>security</a:t>
            </a:r>
            <a:endParaRPr sz="2800" dirty="0">
              <a:latin typeface="Calibri"/>
              <a:cs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C50D28-B1EE-4A9A-985F-24B3F58DF479}"/>
              </a:ext>
            </a:extLst>
          </p:cNvPr>
          <p:cNvPicPr>
            <a:picLocks noChangeAspect="1"/>
          </p:cNvPicPr>
          <p:nvPr/>
        </p:nvPicPr>
        <p:blipFill>
          <a:blip r:embed="rId2"/>
          <a:stretch>
            <a:fillRect/>
          </a:stretch>
        </p:blipFill>
        <p:spPr>
          <a:xfrm>
            <a:off x="2438400" y="1524000"/>
            <a:ext cx="6496957" cy="2314898"/>
          </a:xfrm>
          <a:prstGeom prst="rect">
            <a:avLst/>
          </a:prstGeom>
        </p:spPr>
      </p:pic>
      <p:sp>
        <p:nvSpPr>
          <p:cNvPr id="4" name="TextBox 3">
            <a:extLst>
              <a:ext uri="{FF2B5EF4-FFF2-40B4-BE49-F238E27FC236}">
                <a16:creationId xmlns:a16="http://schemas.microsoft.com/office/drawing/2014/main" id="{561B206F-4D83-42B7-88D3-ED43328D49A8}"/>
              </a:ext>
            </a:extLst>
          </p:cNvPr>
          <p:cNvSpPr txBox="1"/>
          <p:nvPr/>
        </p:nvSpPr>
        <p:spPr>
          <a:xfrm>
            <a:off x="838200" y="457200"/>
            <a:ext cx="7924800" cy="369332"/>
          </a:xfrm>
          <a:prstGeom prst="rect">
            <a:avLst/>
          </a:prstGeom>
          <a:noFill/>
        </p:spPr>
        <p:txBody>
          <a:bodyPr wrap="square" rtlCol="0">
            <a:spAutoFit/>
          </a:bodyPr>
          <a:lstStyle/>
          <a:p>
            <a:r>
              <a:rPr lang="en-GB" dirty="0"/>
              <a:t>What can you do to keep your child safe?</a:t>
            </a:r>
          </a:p>
        </p:txBody>
      </p:sp>
      <p:sp>
        <p:nvSpPr>
          <p:cNvPr id="5" name="TextBox 4">
            <a:extLst>
              <a:ext uri="{FF2B5EF4-FFF2-40B4-BE49-F238E27FC236}">
                <a16:creationId xmlns:a16="http://schemas.microsoft.com/office/drawing/2014/main" id="{AE79C1AE-48E6-40CC-A3B5-E2931A133BEB}"/>
              </a:ext>
            </a:extLst>
          </p:cNvPr>
          <p:cNvSpPr txBox="1"/>
          <p:nvPr/>
        </p:nvSpPr>
        <p:spPr>
          <a:xfrm>
            <a:off x="1752600" y="4495800"/>
            <a:ext cx="9144000" cy="1200329"/>
          </a:xfrm>
          <a:prstGeom prst="rect">
            <a:avLst/>
          </a:prstGeom>
          <a:noFill/>
        </p:spPr>
        <p:txBody>
          <a:bodyPr wrap="square" rtlCol="0">
            <a:spAutoFit/>
          </a:bodyPr>
          <a:lstStyle/>
          <a:p>
            <a:r>
              <a:rPr lang="en-GB" dirty="0"/>
              <a:t>Teach your child to reject cookie settings. If you accept cookie settings you are giving permission to be tracked across websites and for this information to be sold to third parties. Your cookie footprints across websites can then be linked on the dark web and lead to  your identity being stolen.</a:t>
            </a:r>
          </a:p>
        </p:txBody>
      </p:sp>
      <p:pic>
        <p:nvPicPr>
          <p:cNvPr id="7" name="Picture 6">
            <a:extLst>
              <a:ext uri="{FF2B5EF4-FFF2-40B4-BE49-F238E27FC236}">
                <a16:creationId xmlns:a16="http://schemas.microsoft.com/office/drawing/2014/main" id="{8C96A079-6C51-4E43-B6E3-5DF5E52164F3}"/>
              </a:ext>
            </a:extLst>
          </p:cNvPr>
          <p:cNvPicPr>
            <a:picLocks noChangeAspect="1"/>
          </p:cNvPicPr>
          <p:nvPr/>
        </p:nvPicPr>
        <p:blipFill>
          <a:blip r:embed="rId3"/>
          <a:stretch>
            <a:fillRect/>
          </a:stretch>
        </p:blipFill>
        <p:spPr>
          <a:xfrm>
            <a:off x="10287000" y="323149"/>
            <a:ext cx="1457528" cy="1971950"/>
          </a:xfrm>
          <a:prstGeom prst="rect">
            <a:avLst/>
          </a:prstGeom>
        </p:spPr>
      </p:pic>
    </p:spTree>
    <p:extLst>
      <p:ext uri="{BB962C8B-B14F-4D97-AF65-F5344CB8AC3E}">
        <p14:creationId xmlns:p14="http://schemas.microsoft.com/office/powerpoint/2010/main" val="30463496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192</TotalTime>
  <Words>460</Words>
  <Application>Microsoft Office PowerPoint</Application>
  <PresentationFormat>Widescreen</PresentationFormat>
  <Paragraphs>52</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Comic Sans MS</vt:lpstr>
      <vt:lpstr>Google Sans</vt:lpstr>
      <vt:lpstr>Office Theme</vt:lpstr>
      <vt:lpstr>How can you support your child to stay safe online?</vt:lpstr>
      <vt:lpstr>PowerPoint Presentation</vt:lpstr>
      <vt:lpstr>PowerPoint Presentation</vt:lpstr>
      <vt:lpstr>PowerPoint Presentation</vt:lpstr>
      <vt:lpstr>PowerPoint Presentation</vt:lpstr>
      <vt:lpstr>PowerPoint Presentation</vt:lpstr>
      <vt:lpstr>PowerPoint Presentation</vt:lpstr>
      <vt:lpstr>What are the risks of using technology?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Being in control</vt:lpstr>
      <vt:lpstr>PowerPoint Presentation</vt:lpstr>
      <vt:lpstr>Tips and Advice</vt:lpstr>
      <vt:lpstr>Useful websites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can you support your child to stay safe online?</dc:title>
  <dc:creator>Jolene Halsey</dc:creator>
  <cp:lastModifiedBy>Stephanie Barnes</cp:lastModifiedBy>
  <cp:revision>31</cp:revision>
  <dcterms:created xsi:type="dcterms:W3CDTF">2025-09-06T14:25:16Z</dcterms:created>
  <dcterms:modified xsi:type="dcterms:W3CDTF">2026-01-12T15:55:25Z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2019-01-16T00:00:00Z</vt:filetime>
  </property>
  <property fmtid="{D5CDD505-2E9C-101B-9397-08002B2CF9AE}" pid="3" name="Creator">
    <vt:lpwstr>Microsoft® PowerPoint® 2016</vt:lpwstr>
  </property>
  <property fmtid="{D5CDD505-2E9C-101B-9397-08002B2CF9AE}" pid="4" name="LastSaved">
    <vt:filetime>2025-09-06T00:00:00Z</vt:filetime>
  </property>
  <property fmtid="{D5CDD505-2E9C-101B-9397-08002B2CF9AE}" pid="5" name="Producer">
    <vt:lpwstr>Microsoft® PowerPoint® 2016</vt:lpwstr>
  </property>
</Properties>
</file>